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9" r:id="rId3"/>
    <p:sldId id="263" r:id="rId4"/>
    <p:sldId id="257" r:id="rId5"/>
    <p:sldId id="262" r:id="rId6"/>
    <p:sldId id="258" r:id="rId7"/>
    <p:sldId id="260" r:id="rId8"/>
    <p:sldId id="261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JetBrains Mono Medium" panose="020B0604020202020204" charset="0"/>
      <p:regular r:id="rId21"/>
    </p:embeddedFont>
    <p:embeddedFont>
      <p:font typeface="Roboto Mono" panose="020B0604020202020204" charset="0"/>
      <p:regular r:id="rId22"/>
      <p:bold r:id="rId23"/>
    </p:embeddedFont>
    <p:embeddedFont>
      <p:font typeface="Roboto Mono Bold" panose="020B0604020202020204" charset="0"/>
      <p:bold r:id="rId24"/>
    </p:embeddedFont>
    <p:embeddedFont>
      <p:font typeface="Roboto Mono Light" panose="020B0604020202020204" charset="0"/>
      <p:regular r:id="rId25"/>
    </p:embeddedFont>
    <p:embeddedFont>
      <p:font typeface="Roboto Mono SemiBold" panose="020B0604020202020204" charset="0"/>
      <p:bold r:id="rId26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C9B0"/>
    <a:srgbClr val="8C8F95"/>
    <a:srgbClr val="96E6A1"/>
    <a:srgbClr val="1A202C"/>
    <a:srgbClr val="22272E"/>
    <a:srgbClr val="EEE8AA"/>
    <a:srgbClr val="6495ED"/>
    <a:srgbClr val="4169E1"/>
    <a:srgbClr val="D4F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52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6020B-CD9B-47F8-F8D2-86ABAC56C6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DFB1C8-8036-5444-B16B-070526F92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A0D9E-08F4-EB97-2215-CE888EF5D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DC7C9-43F2-4F55-842B-FB01986DD33E}" type="datetimeFigureOut">
              <a:rPr lang="de-DE" smtClean="0"/>
              <a:t>16.11.2023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36C86-A48F-4D33-47CE-31EA770AA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3177B-3A91-1DA0-968A-3AAAE5CC3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A1BE1-87A8-431A-8EA8-97219F9A4A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400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22DDC-0994-6CB0-D91D-BF71625C0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A9D5DD-62D4-0BDE-4BD4-5DB0A0E267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D89CAB-D9F2-4316-E9D7-757D0F1C2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1DAC9-975B-28B7-5CAB-3E6F99468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DC7C9-43F2-4F55-842B-FB01986DD33E}" type="datetimeFigureOut">
              <a:rPr lang="de-DE" smtClean="0"/>
              <a:t>16.11.2023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CFCF1-A344-D6D1-D7FF-CAD6A209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26956-BF89-6502-E5E8-0432406E2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A1BE1-87A8-431A-8EA8-97219F9A4A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8802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F08B1-5D8C-6A43-B01C-D26388850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055A2-2102-2474-D282-26AF098E4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84C1D-6190-93EC-58A6-856B24D61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DC7C9-43F2-4F55-842B-FB01986DD33E}" type="datetimeFigureOut">
              <a:rPr lang="de-DE" smtClean="0"/>
              <a:t>16.11.2023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E8FD3-9E71-1B4F-291B-597407B79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788D4-6D7F-43E4-DA8E-A6EB58AA1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A1BE1-87A8-431A-8EA8-97219F9A4A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721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0DE530-62A1-1AE7-5CE1-DA1BBFB3B2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D5BD8-ADD8-B3A0-670E-ED7BB33D0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D2F61-19E7-0A5D-F0A8-7B28EB4F8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DC7C9-43F2-4F55-842B-FB01986DD33E}" type="datetimeFigureOut">
              <a:rPr lang="de-DE" smtClean="0"/>
              <a:t>16.11.2023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B5CB7-C83C-765F-CBBC-A76341CA9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27BAF-BF6E-CC05-FB4E-A7E92D482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A1BE1-87A8-431A-8EA8-97219F9A4A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504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C1438-66C0-4D3F-3117-6C5E0797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653CD-8D09-94BA-D387-38DF012B4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4882A-5291-73F4-511E-04B126F3E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DC7C9-43F2-4F55-842B-FB01986DD33E}" type="datetimeFigureOut">
              <a:rPr lang="de-DE" smtClean="0"/>
              <a:t>16.11.2023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4F2C2-991C-BFBA-1563-B85F6E6E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8A74D-4047-231D-F5FD-4F7F760C9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A1BE1-87A8-431A-8EA8-97219F9A4A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018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2B6E-B393-39E7-9F75-2083494B2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2469A-4C58-E88F-4A01-3D504BFDF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14822-A94F-5AE5-1B98-770927546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DC7C9-43F2-4F55-842B-FB01986DD33E}" type="datetimeFigureOut">
              <a:rPr lang="de-DE" smtClean="0"/>
              <a:t>16.11.2023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558C9-5B48-D313-00A4-738EEA6F7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93688-E09A-6C2C-4132-E2449B843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A1BE1-87A8-431A-8EA8-97219F9A4A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7250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C7C69-6163-D64F-6A2F-77D6A4F16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D3663-6AA9-940E-1D8D-BD774A621B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88ABD-62A2-85E1-4B68-CF1981971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F9C62-2599-7D6B-BC12-48400E954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DC7C9-43F2-4F55-842B-FB01986DD33E}" type="datetimeFigureOut">
              <a:rPr lang="de-DE" smtClean="0"/>
              <a:t>16.11.2023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CCE9C0-5250-EAB5-6F28-861DCECA1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23162-4DC9-0414-D824-75D99DBFB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A1BE1-87A8-431A-8EA8-97219F9A4A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9324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BA32-55F9-964D-4DE6-50184CE7B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4C17A6-9303-70A8-4A28-AC68EBAC1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4A185-0251-E64F-7429-462DAC191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4C61C9-3CB8-28F9-7614-99C42EC15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2F990-6AED-CE89-B942-76AFB09D8D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979F8-4460-49AC-D37C-F4524E027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DC7C9-43F2-4F55-842B-FB01986DD33E}" type="datetimeFigureOut">
              <a:rPr lang="de-DE" smtClean="0"/>
              <a:t>16.11.2023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CCDD7-E27A-3A43-8E7B-A09661BFA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2AC0D5-9B0F-4ADC-42F8-960BBDCE6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A1BE1-87A8-431A-8EA8-97219F9A4A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9603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E1F7C-1111-F9BC-D2F9-1D87CF5F7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06B459-EF79-088F-94BD-BB5308FA2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DC7C9-43F2-4F55-842B-FB01986DD33E}" type="datetimeFigureOut">
              <a:rPr lang="de-DE" smtClean="0"/>
              <a:t>16.11.2023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C20BE4-5D4E-0053-FA8E-C20BD9711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610468-18A7-6167-2453-42528659B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A1BE1-87A8-431A-8EA8-97219F9A4A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4616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5D4BA6-6A31-82CE-4D6A-256E606B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DC7C9-43F2-4F55-842B-FB01986DD33E}" type="datetimeFigureOut">
              <a:rPr lang="de-DE" smtClean="0"/>
              <a:t>16.11.2023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A43566-82E8-EA72-02C6-2726646F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4BEB7-942C-03C1-F9FD-987DFC755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A1BE1-87A8-431A-8EA8-97219F9A4A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870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7E94F41F-AFDB-8E03-80BD-B24E8FD97398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336000" y="549000"/>
            <a:ext cx="11520000" cy="5760000"/>
          </a:xfrm>
          <a:custGeom>
            <a:avLst/>
            <a:gdLst>
              <a:gd name="connsiteX0" fmla="*/ 361670 w 11520000"/>
              <a:gd name="connsiteY0" fmla="*/ 0 h 5760000"/>
              <a:gd name="connsiteX1" fmla="*/ 11158330 w 11520000"/>
              <a:gd name="connsiteY1" fmla="*/ 0 h 5760000"/>
              <a:gd name="connsiteX2" fmla="*/ 11520000 w 11520000"/>
              <a:gd name="connsiteY2" fmla="*/ 361670 h 5760000"/>
              <a:gd name="connsiteX3" fmla="*/ 11520000 w 11520000"/>
              <a:gd name="connsiteY3" fmla="*/ 5398330 h 5760000"/>
              <a:gd name="connsiteX4" fmla="*/ 11158330 w 11520000"/>
              <a:gd name="connsiteY4" fmla="*/ 5760000 h 5760000"/>
              <a:gd name="connsiteX5" fmla="*/ 361670 w 11520000"/>
              <a:gd name="connsiteY5" fmla="*/ 5760000 h 5760000"/>
              <a:gd name="connsiteX6" fmla="*/ 0 w 11520000"/>
              <a:gd name="connsiteY6" fmla="*/ 5398330 h 5760000"/>
              <a:gd name="connsiteX7" fmla="*/ 0 w 11520000"/>
              <a:gd name="connsiteY7" fmla="*/ 361670 h 5760000"/>
              <a:gd name="connsiteX8" fmla="*/ 361670 w 115200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0000" h="5760000">
                <a:moveTo>
                  <a:pt x="361670" y="0"/>
                </a:moveTo>
                <a:lnTo>
                  <a:pt x="11158330" y="0"/>
                </a:lnTo>
                <a:cubicBezTo>
                  <a:pt x="11358075" y="0"/>
                  <a:pt x="11520000" y="161925"/>
                  <a:pt x="11520000" y="361670"/>
                </a:cubicBezTo>
                <a:lnTo>
                  <a:pt x="11520000" y="5398330"/>
                </a:lnTo>
                <a:cubicBezTo>
                  <a:pt x="11520000" y="5598075"/>
                  <a:pt x="11358075" y="5760000"/>
                  <a:pt x="11158330" y="5760000"/>
                </a:cubicBezTo>
                <a:lnTo>
                  <a:pt x="361670" y="5760000"/>
                </a:lnTo>
                <a:cubicBezTo>
                  <a:pt x="161925" y="5760000"/>
                  <a:pt x="0" y="5598075"/>
                  <a:pt x="0" y="5398330"/>
                </a:cubicBezTo>
                <a:lnTo>
                  <a:pt x="0" y="361670"/>
                </a:lnTo>
                <a:cubicBezTo>
                  <a:pt x="0" y="161925"/>
                  <a:pt x="161925" y="0"/>
                  <a:pt x="3616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5D4BA6-6A31-82CE-4D6A-256E606B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DC7C9-43F2-4F55-842B-FB01986DD33E}" type="datetimeFigureOut">
              <a:rPr lang="de-DE" smtClean="0"/>
              <a:t>16.11.2023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A43566-82E8-EA72-02C6-2726646F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4BEB7-942C-03C1-F9FD-987DFC755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A1BE1-87A8-431A-8EA8-97219F9A4A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832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63CB3-9CDE-BE81-C8DE-1C1391B0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C18AA-AF21-95F0-81EB-960F0989B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5304D1-080F-99AC-642C-E7435049C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8D7ED-1427-204F-B355-64A93431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DC7C9-43F2-4F55-842B-FB01986DD33E}" type="datetimeFigureOut">
              <a:rPr lang="de-DE" smtClean="0"/>
              <a:t>16.11.2023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32F7C-42AF-53F1-DEFA-1EF6AF856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73FA7-F632-AE32-A4AE-17035F15A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A1BE1-87A8-431A-8EA8-97219F9A4A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362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A81A55-6A09-389A-84F5-B9EA85A43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4ED81-3F22-369B-FEDA-E9844BCF2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2F928-7CD0-058D-4C09-1C47734CC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DC7C9-43F2-4F55-842B-FB01986DD33E}" type="datetimeFigureOut">
              <a:rPr lang="de-DE" smtClean="0"/>
              <a:t>16.11.2023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E655C-28F8-31DA-11B2-434624F00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E22E6-5A06-BE15-17B1-CB317A4495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A1BE1-87A8-431A-8EA8-97219F9A4A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196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33BF49-0B35-9E81-A3FA-429044F0AF88}"/>
              </a:ext>
            </a:extLst>
          </p:cNvPr>
          <p:cNvSpPr txBox="1"/>
          <p:nvPr/>
        </p:nvSpPr>
        <p:spPr>
          <a:xfrm>
            <a:off x="0" y="2397948"/>
            <a:ext cx="12192000" cy="2062103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12800" b="1" dirty="0">
                <a:ln w="76200">
                  <a:noFill/>
                </a:ln>
                <a:solidFill>
                  <a:srgbClr val="1A202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BOGO    SORT</a:t>
            </a:r>
          </a:p>
        </p:txBody>
      </p:sp>
      <p:sp>
        <p:nvSpPr>
          <p:cNvPr id="6" name="!!code">
            <a:extLst>
              <a:ext uri="{FF2B5EF4-FFF2-40B4-BE49-F238E27FC236}">
                <a16:creationId xmlns:a16="http://schemas.microsoft.com/office/drawing/2014/main" id="{9D8FB593-1898-A523-B8D1-095CA74A76FE}"/>
              </a:ext>
            </a:extLst>
          </p:cNvPr>
          <p:cNvSpPr/>
          <p:nvPr/>
        </p:nvSpPr>
        <p:spPr>
          <a:xfrm>
            <a:off x="4656000" y="2709000"/>
            <a:ext cx="2880000" cy="1440000"/>
          </a:xfrm>
          <a:prstGeom prst="roundRect">
            <a:avLst/>
          </a:prstGeom>
          <a:solidFill>
            <a:srgbClr val="22272E"/>
          </a:solidFill>
          <a:ln>
            <a:noFill/>
          </a:ln>
          <a:effectLst>
            <a:outerShdw blurRad="406400" dist="203200" dir="5400000" algn="t" rotWithShape="0">
              <a:prstClr val="black">
                <a:alpha val="50000"/>
              </a:prstClr>
            </a:outerShdw>
          </a:effectLst>
          <a:scene3d>
            <a:camera prst="perspectiveRight">
              <a:rot lat="21299999" lon="20699971" rev="0"/>
            </a:camera>
            <a:lightRig rig="threePt" dir="t"/>
          </a:scene3d>
          <a:sp3d>
            <a:extrusionClr>
              <a:schemeClr val="tx1"/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5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In [</a:t>
            </a:r>
            <a:r>
              <a:rPr lang="de-DE" sz="1050" dirty="0">
                <a:solidFill>
                  <a:srgbClr val="B5CEA8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1</a:t>
            </a:r>
            <a:r>
              <a:rPr lang="de-DE" sz="105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]: </a:t>
            </a:r>
            <a:r>
              <a:rPr lang="de-DE" sz="1050" dirty="0" err="1">
                <a:solidFill>
                  <a:srgbClr val="9CDCFE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list</a:t>
            </a:r>
            <a:r>
              <a:rPr lang="de-DE" sz="105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de-DE" sz="1050" dirty="0">
                <a:solidFill>
                  <a:srgbClr val="D4D4D4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=</a:t>
            </a:r>
            <a:r>
              <a:rPr lang="de-DE" sz="105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[</a:t>
            </a:r>
            <a:r>
              <a:rPr lang="de-DE" sz="1050" dirty="0">
                <a:solidFill>
                  <a:srgbClr val="B5CEA8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4</a:t>
            </a:r>
            <a:r>
              <a:rPr lang="de-DE" sz="105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de-DE" sz="1050" dirty="0">
                <a:solidFill>
                  <a:srgbClr val="B5CEA8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3</a:t>
            </a:r>
            <a:r>
              <a:rPr lang="de-DE" sz="105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de-DE" sz="1050" dirty="0">
                <a:solidFill>
                  <a:srgbClr val="B5CEA8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2</a:t>
            </a:r>
            <a:r>
              <a:rPr lang="de-DE" sz="105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de-DE" sz="1050" dirty="0">
                <a:solidFill>
                  <a:srgbClr val="B5CEA8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1</a:t>
            </a:r>
            <a:r>
              <a:rPr lang="de-DE" sz="105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de-DE" sz="1050" dirty="0">
                <a:solidFill>
                  <a:srgbClr val="B5CEA8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0</a:t>
            </a:r>
            <a:r>
              <a:rPr lang="de-DE" sz="105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]</a:t>
            </a:r>
          </a:p>
          <a:p>
            <a:br>
              <a:rPr lang="de-DE" sz="105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</a:br>
            <a:r>
              <a:rPr lang="de-DE" sz="105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In [</a:t>
            </a:r>
            <a:r>
              <a:rPr lang="de-DE" sz="1050" dirty="0">
                <a:solidFill>
                  <a:srgbClr val="B5CEA8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2</a:t>
            </a:r>
            <a:r>
              <a:rPr lang="de-DE" sz="105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]: </a:t>
            </a:r>
            <a:r>
              <a:rPr lang="de-DE" sz="1050" dirty="0" err="1">
                <a:solidFill>
                  <a:srgbClr val="DCDCAA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bogosort</a:t>
            </a:r>
            <a:r>
              <a:rPr lang="de-DE" sz="105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(</a:t>
            </a:r>
            <a:r>
              <a:rPr lang="de-DE" sz="1050" dirty="0" err="1">
                <a:solidFill>
                  <a:srgbClr val="9CDCFE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list</a:t>
            </a:r>
            <a:r>
              <a:rPr lang="de-DE" sz="105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)</a:t>
            </a:r>
          </a:p>
          <a:p>
            <a:r>
              <a:rPr lang="de-DE" sz="1050" dirty="0">
                <a:solidFill>
                  <a:srgbClr val="6A9955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#[0, 1, 2, 3, 4]</a:t>
            </a:r>
            <a:endParaRPr lang="de-DE" sz="1050" dirty="0">
              <a:solidFill>
                <a:srgbClr val="CCCCCC"/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523B4D-A12D-DA32-4559-8E144F56DF47}"/>
              </a:ext>
            </a:extLst>
          </p:cNvPr>
          <p:cNvSpPr txBox="1">
            <a:spLocks noChangeAspect="1"/>
          </p:cNvSpPr>
          <p:nvPr/>
        </p:nvSpPr>
        <p:spPr>
          <a:xfrm>
            <a:off x="4296000" y="5138390"/>
            <a:ext cx="3600000" cy="523220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>
            <a:spAutoFit/>
          </a:bodyPr>
          <a:lstStyle/>
          <a:p>
            <a:r>
              <a:rPr lang="de-DE" sz="1200" dirty="0">
                <a:ln w="76200">
                  <a:noFill/>
                </a:ln>
                <a:solidFill>
                  <a:srgbClr val="1A202C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JetBrains Mono Medium" panose="02000009000000000000" pitchFamily="49" charset="0"/>
              </a:rPr>
              <a:t>bogosort</a:t>
            </a:r>
            <a:r>
              <a:rPr lang="de-DE" sz="1200" dirty="0">
                <a:ln w="76200">
                  <a:noFill/>
                </a:ln>
                <a:solidFill>
                  <a:srgbClr val="8C8F95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JetBrains Mono Medium" panose="02000009000000000000" pitchFamily="49" charset="0"/>
              </a:rPr>
              <a:t>/</a:t>
            </a:r>
            <a:r>
              <a:rPr lang="de-DE" sz="1200" dirty="0">
                <a:ln w="76200">
                  <a:noFill/>
                </a:ln>
                <a:solidFill>
                  <a:srgbClr val="1A202C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JetBrains Mono Medium" panose="02000009000000000000" pitchFamily="49" charset="0"/>
              </a:rPr>
              <a:t>CREDITS</a:t>
            </a:r>
            <a:r>
              <a:rPr lang="de-DE" sz="1200" dirty="0">
                <a:ln w="76200">
                  <a:noFill/>
                </a:ln>
                <a:solidFill>
                  <a:srgbClr val="8C8F95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JetBrains Mono Medium" panose="02000009000000000000" pitchFamily="49" charset="0"/>
              </a:rPr>
              <a:t>.md</a:t>
            </a:r>
          </a:p>
          <a:p>
            <a:r>
              <a:rPr lang="de-DE" sz="1600" dirty="0">
                <a:ln w="76200">
                  <a:noFill/>
                </a:ln>
                <a:solidFill>
                  <a:srgbClr val="1A202C"/>
                </a:solidFill>
                <a:latin typeface="Roboto Mono SemiBold" panose="00000009000000000000" pitchFamily="49" charset="0"/>
                <a:ea typeface="Roboto Mono SemiBold" panose="00000009000000000000" pitchFamily="49" charset="0"/>
                <a:cs typeface="JetBrains Mono Medium" panose="02000009000000000000" pitchFamily="49" charset="0"/>
              </a:rPr>
              <a:t>#MADE BY </a:t>
            </a:r>
            <a:r>
              <a:rPr lang="de-DE" sz="1600" dirty="0" err="1">
                <a:ln w="76200">
                  <a:noFill/>
                </a:ln>
                <a:solidFill>
                  <a:srgbClr val="1A202C"/>
                </a:solidFill>
                <a:latin typeface="Roboto Mono SemiBold" panose="00000009000000000000" pitchFamily="49" charset="0"/>
                <a:ea typeface="Roboto Mono SemiBold" panose="00000009000000000000" pitchFamily="49" charset="0"/>
                <a:cs typeface="JetBrains Mono Medium" panose="02000009000000000000" pitchFamily="49" charset="0"/>
              </a:rPr>
              <a:t>christian</a:t>
            </a:r>
            <a:r>
              <a:rPr lang="de-DE" sz="1600" dirty="0">
                <a:ln w="76200">
                  <a:noFill/>
                </a:ln>
                <a:solidFill>
                  <a:srgbClr val="1A202C"/>
                </a:solidFill>
                <a:latin typeface="Roboto Mono SemiBold" panose="00000009000000000000" pitchFamily="49" charset="0"/>
                <a:ea typeface="Roboto Mono SemiBold" panose="00000009000000000000" pitchFamily="49" charset="0"/>
                <a:cs typeface="JetBrains Mono Medium" panose="02000009000000000000" pitchFamily="49" charset="0"/>
              </a:rPr>
              <a:t> &amp;&amp; </a:t>
            </a:r>
            <a:r>
              <a:rPr lang="de-DE" sz="1600" dirty="0" err="1">
                <a:ln w="76200">
                  <a:noFill/>
                </a:ln>
                <a:solidFill>
                  <a:srgbClr val="1A202C"/>
                </a:solidFill>
                <a:latin typeface="Roboto Mono SemiBold" panose="00000009000000000000" pitchFamily="49" charset="0"/>
                <a:ea typeface="Roboto Mono SemiBold" panose="00000009000000000000" pitchFamily="49" charset="0"/>
                <a:cs typeface="JetBrains Mono Medium" panose="02000009000000000000" pitchFamily="49" charset="0"/>
              </a:rPr>
              <a:t>timo</a:t>
            </a:r>
            <a:endParaRPr lang="de-DE" sz="1600" dirty="0">
              <a:ln w="76200">
                <a:noFill/>
              </a:ln>
              <a:solidFill>
                <a:srgbClr val="1A202C"/>
              </a:solidFill>
              <a:latin typeface="Roboto Mono SemiBold" panose="00000009000000000000" pitchFamily="49" charset="0"/>
              <a:ea typeface="Roboto Mono SemiBold" panose="00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48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6F894B3-E781-3D08-7125-56CB475D1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0000">
            <a:off x="1967999" y="2348999"/>
            <a:ext cx="2160000" cy="21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8B8CCC-C131-070C-A67A-9DC89E3D325B}"/>
              </a:ext>
            </a:extLst>
          </p:cNvPr>
          <p:cNvSpPr txBox="1"/>
          <p:nvPr/>
        </p:nvSpPr>
        <p:spPr>
          <a:xfrm>
            <a:off x="4575352" y="2274837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ln w="76200">
                  <a:noFill/>
                </a:ln>
                <a:solidFill>
                  <a:srgbClr val="1A202C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JetBrains Mono Medium" panose="02000009000000000000" pitchFamily="49" charset="0"/>
              </a:rPr>
              <a:t>bogosort</a:t>
            </a:r>
            <a:r>
              <a:rPr lang="de-DE" sz="1400" dirty="0">
                <a:ln w="76200">
                  <a:noFill/>
                </a:ln>
                <a:solidFill>
                  <a:srgbClr val="8C8F95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JetBrains Mono Medium" panose="02000009000000000000" pitchFamily="49" charset="0"/>
              </a:rPr>
              <a:t>/</a:t>
            </a:r>
            <a:r>
              <a:rPr lang="de-DE" sz="1400" dirty="0">
                <a:ln w="76200">
                  <a:noFill/>
                </a:ln>
                <a:solidFill>
                  <a:srgbClr val="1A202C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JetBrains Mono Medium" panose="02000009000000000000" pitchFamily="49" charset="0"/>
              </a:rPr>
              <a:t>READMETOO</a:t>
            </a:r>
            <a:r>
              <a:rPr lang="de-DE" sz="1400" dirty="0">
                <a:ln w="76200">
                  <a:noFill/>
                </a:ln>
                <a:solidFill>
                  <a:srgbClr val="8C8F95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JetBrains Mono Medium" panose="02000009000000000000" pitchFamily="49" charset="0"/>
              </a:rPr>
              <a:t>.md</a:t>
            </a:r>
          </a:p>
          <a:p>
            <a:r>
              <a:rPr lang="de-DE" sz="1800" dirty="0">
                <a:ln w="76200">
                  <a:noFill/>
                </a:ln>
                <a:solidFill>
                  <a:srgbClr val="1A202C"/>
                </a:solidFill>
                <a:latin typeface="Roboto Mono SemiBold" panose="00000009000000000000" pitchFamily="49" charset="0"/>
                <a:ea typeface="Roboto Mono SemiBold" panose="00000009000000000000" pitchFamily="49" charset="0"/>
                <a:cs typeface="JetBrains Mono Medium" panose="02000009000000000000" pitchFamily="49" charset="0"/>
              </a:rPr>
              <a:t>#BOGOSORT WITH // MULTIPROCESSING !!</a:t>
            </a:r>
          </a:p>
          <a:p>
            <a:endParaRPr lang="de-DE" sz="1400" b="1" dirty="0"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de-DE" sz="1400" b="1" dirty="0">
                <a:latin typeface="Roboto Mono" panose="00000009000000000000" pitchFamily="49" charset="0"/>
                <a:ea typeface="Roboto Mono" panose="00000009000000000000" pitchFamily="49" charset="0"/>
              </a:rPr>
              <a:t>Zeitkomplexität</a:t>
            </a:r>
          </a:p>
          <a:p>
            <a:endParaRPr lang="de-DE" sz="1400" dirty="0">
              <a:ln w="76200">
                <a:noFill/>
              </a:ln>
              <a:solidFill>
                <a:srgbClr val="1A202C"/>
              </a:solidFill>
              <a:latin typeface="Roboto Mono" panose="00000009000000000000" pitchFamily="49" charset="0"/>
              <a:ea typeface="Roboto Mono" panose="00000009000000000000" pitchFamily="49" charset="0"/>
              <a:cs typeface="JetBrains Mono Medium" panose="020000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ln w="76200">
                  <a:noFill/>
                </a:ln>
                <a:solidFill>
                  <a:srgbClr val="1A202C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JetBrains Mono Medium" panose="02000009000000000000" pitchFamily="49" charset="0"/>
              </a:rPr>
              <a:t>bleibt gleich</a:t>
            </a:r>
          </a:p>
          <a:p>
            <a:endParaRPr lang="de-DE" sz="1400" dirty="0">
              <a:ln w="76200">
                <a:noFill/>
              </a:ln>
              <a:solidFill>
                <a:srgbClr val="1A202C"/>
              </a:solidFill>
              <a:latin typeface="Roboto Mono" panose="00000009000000000000" pitchFamily="49" charset="0"/>
              <a:ea typeface="Roboto Mono" panose="00000009000000000000" pitchFamily="49" charset="0"/>
              <a:cs typeface="JetBrains Mono Medium" panose="02000009000000000000" pitchFamily="49" charset="0"/>
            </a:endParaRPr>
          </a:p>
          <a:p>
            <a:r>
              <a:rPr lang="de-DE" sz="1400" b="1" dirty="0">
                <a:ln w="76200">
                  <a:noFill/>
                </a:ln>
                <a:solidFill>
                  <a:srgbClr val="1A202C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JetBrains Mono Medium" panose="02000009000000000000" pitchFamily="49" charset="0"/>
              </a:rPr>
              <a:t>Platzkomplexität</a:t>
            </a:r>
          </a:p>
          <a:p>
            <a:endParaRPr lang="de-DE" sz="1400" dirty="0">
              <a:ln w="76200">
                <a:noFill/>
              </a:ln>
              <a:solidFill>
                <a:srgbClr val="1A202C"/>
              </a:solidFill>
              <a:latin typeface="Roboto Mono" panose="00000009000000000000" pitchFamily="49" charset="0"/>
              <a:ea typeface="Roboto Mono" panose="00000009000000000000" pitchFamily="49" charset="0"/>
              <a:cs typeface="JetBrains Mono Medium" panose="020000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ln w="76200">
                  <a:noFill/>
                </a:ln>
                <a:solidFill>
                  <a:srgbClr val="1A202C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JetBrains Mono Medium" panose="02000009000000000000" pitchFamily="49" charset="0"/>
              </a:rPr>
              <a:t>bleibt gleich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601149-7A48-E435-C867-4F26932C507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1B001-2959-B41B-501D-4AC4406ABCEC}"/>
              </a:ext>
            </a:extLst>
          </p:cNvPr>
          <p:cNvSpPr txBox="1"/>
          <p:nvPr/>
        </p:nvSpPr>
        <p:spPr>
          <a:xfrm>
            <a:off x="0" y="6857998"/>
            <a:ext cx="9127820" cy="520142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de-DE" sz="16600" b="1" dirty="0">
                <a:solidFill>
                  <a:srgbClr val="8C8F95">
                    <a:alpha val="25000"/>
                  </a:srgbClr>
                </a:solidFill>
                <a:latin typeface="Roboto Mono Bold" panose="00000009000000000000" pitchFamily="49" charset="0"/>
                <a:ea typeface="Roboto Mono Bold" panose="00000009000000000000" pitchFamily="49" charset="0"/>
                <a:cs typeface="JetBrains Mono Medium" panose="02000009000000000000" pitchFamily="49" charset="0"/>
              </a:rPr>
              <a:t>UNSERE</a:t>
            </a:r>
            <a:br>
              <a:rPr lang="de-DE" sz="16600" b="1" dirty="0">
                <a:solidFill>
                  <a:srgbClr val="8C8F95">
                    <a:alpha val="25000"/>
                  </a:srgbClr>
                </a:solidFill>
                <a:latin typeface="Roboto Mono Bold" panose="00000009000000000000" pitchFamily="49" charset="0"/>
                <a:ea typeface="Roboto Mono Bold" panose="00000009000000000000" pitchFamily="49" charset="0"/>
                <a:cs typeface="JetBrains Mono Medium" panose="02000009000000000000" pitchFamily="49" charset="0"/>
              </a:rPr>
            </a:br>
            <a:r>
              <a:rPr lang="de-DE" sz="16600" b="1" dirty="0">
                <a:solidFill>
                  <a:srgbClr val="8C8F95">
                    <a:alpha val="25000"/>
                  </a:srgbClr>
                </a:solidFill>
                <a:latin typeface="Roboto Mono Bold" panose="00000009000000000000" pitchFamily="49" charset="0"/>
                <a:ea typeface="Roboto Mono Bold" panose="00000009000000000000" pitchFamily="49" charset="0"/>
                <a:cs typeface="JetBrains Mono Medium" panose="02000009000000000000" pitchFamily="49" charset="0"/>
              </a:rPr>
              <a:t>MEINUNG</a:t>
            </a:r>
          </a:p>
        </p:txBody>
      </p:sp>
    </p:spTree>
    <p:extLst>
      <p:ext uri="{BB962C8B-B14F-4D97-AF65-F5344CB8AC3E}">
        <p14:creationId xmlns:p14="http://schemas.microsoft.com/office/powerpoint/2010/main" val="907139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361A1F-CD32-097D-4D1D-FC9CA39607C1}"/>
              </a:ext>
            </a:extLst>
          </p:cNvPr>
          <p:cNvSpPr txBox="1"/>
          <p:nvPr/>
        </p:nvSpPr>
        <p:spPr>
          <a:xfrm>
            <a:off x="0" y="1656576"/>
            <a:ext cx="9127820" cy="520142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de-DE" sz="16600" b="1" dirty="0">
                <a:solidFill>
                  <a:srgbClr val="8C8F95"/>
                </a:solidFill>
                <a:latin typeface="Roboto Mono Bold" panose="00000009000000000000" pitchFamily="49" charset="0"/>
                <a:ea typeface="Roboto Mono Bold" panose="00000009000000000000" pitchFamily="49" charset="0"/>
                <a:cs typeface="JetBrains Mono Medium" panose="02000009000000000000" pitchFamily="49" charset="0"/>
              </a:rPr>
              <a:t>UNSERE</a:t>
            </a:r>
            <a:br>
              <a:rPr lang="de-DE" sz="16600" b="1" dirty="0">
                <a:solidFill>
                  <a:srgbClr val="8C8F95"/>
                </a:solidFill>
                <a:latin typeface="Roboto Mono Bold" panose="00000009000000000000" pitchFamily="49" charset="0"/>
                <a:ea typeface="Roboto Mono Bold" panose="00000009000000000000" pitchFamily="49" charset="0"/>
                <a:cs typeface="JetBrains Mono Medium" panose="02000009000000000000" pitchFamily="49" charset="0"/>
              </a:rPr>
            </a:br>
            <a:r>
              <a:rPr lang="de-DE" sz="16600" b="1" dirty="0">
                <a:solidFill>
                  <a:srgbClr val="8C8F95"/>
                </a:solidFill>
                <a:latin typeface="Roboto Mono Bold" panose="00000009000000000000" pitchFamily="49" charset="0"/>
                <a:ea typeface="Roboto Mono Bold" panose="00000009000000000000" pitchFamily="49" charset="0"/>
                <a:cs typeface="JetBrains Mono Medium" panose="02000009000000000000" pitchFamily="49" charset="0"/>
              </a:rPr>
              <a:t>MEINUNG</a:t>
            </a:r>
          </a:p>
        </p:txBody>
      </p:sp>
    </p:spTree>
    <p:extLst>
      <p:ext uri="{BB962C8B-B14F-4D97-AF65-F5344CB8AC3E}">
        <p14:creationId xmlns:p14="http://schemas.microsoft.com/office/powerpoint/2010/main" val="3212888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9AB7CA-4060-366F-6DDF-2792D8842182}"/>
              </a:ext>
            </a:extLst>
          </p:cNvPr>
          <p:cNvSpPr txBox="1"/>
          <p:nvPr/>
        </p:nvSpPr>
        <p:spPr>
          <a:xfrm>
            <a:off x="0" y="-5201424"/>
            <a:ext cx="9127820" cy="520142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de-DE" sz="16600" b="1" dirty="0">
                <a:solidFill>
                  <a:srgbClr val="8C8F95">
                    <a:alpha val="25000"/>
                  </a:srgbClr>
                </a:solidFill>
                <a:latin typeface="Roboto Mono Bold" panose="00000009000000000000" pitchFamily="49" charset="0"/>
                <a:ea typeface="Roboto Mono Bold" panose="00000009000000000000" pitchFamily="49" charset="0"/>
                <a:cs typeface="JetBrains Mono Medium" panose="02000009000000000000" pitchFamily="49" charset="0"/>
              </a:rPr>
              <a:t>UNSERE</a:t>
            </a:r>
            <a:br>
              <a:rPr lang="de-DE" sz="16600" b="1" dirty="0">
                <a:solidFill>
                  <a:srgbClr val="8C8F95">
                    <a:alpha val="25000"/>
                  </a:srgbClr>
                </a:solidFill>
                <a:latin typeface="Roboto Mono Bold" panose="00000009000000000000" pitchFamily="49" charset="0"/>
                <a:ea typeface="Roboto Mono Bold" panose="00000009000000000000" pitchFamily="49" charset="0"/>
                <a:cs typeface="JetBrains Mono Medium" panose="02000009000000000000" pitchFamily="49" charset="0"/>
              </a:rPr>
            </a:br>
            <a:r>
              <a:rPr lang="de-DE" sz="16600" b="1" dirty="0">
                <a:solidFill>
                  <a:srgbClr val="8C8F95">
                    <a:alpha val="25000"/>
                  </a:srgbClr>
                </a:solidFill>
                <a:latin typeface="Roboto Mono Bold" panose="00000009000000000000" pitchFamily="49" charset="0"/>
                <a:ea typeface="Roboto Mono Bold" panose="00000009000000000000" pitchFamily="49" charset="0"/>
                <a:cs typeface="JetBrains Mono Medium" panose="02000009000000000000" pitchFamily="49" charset="0"/>
              </a:rPr>
              <a:t>MEINUNG</a:t>
            </a:r>
          </a:p>
        </p:txBody>
      </p:sp>
      <p:pic>
        <p:nvPicPr>
          <p:cNvPr id="4" name="Graphic 3" descr="Thumbs up sign with solid fill">
            <a:extLst>
              <a:ext uri="{FF2B5EF4-FFF2-40B4-BE49-F238E27FC236}">
                <a16:creationId xmlns:a16="http://schemas.microsoft.com/office/drawing/2014/main" id="{17540998-9308-407C-C5F9-CB66A0E95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76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9AB7CA-4060-366F-6DDF-2792D8842182}"/>
              </a:ext>
            </a:extLst>
          </p:cNvPr>
          <p:cNvSpPr txBox="1"/>
          <p:nvPr/>
        </p:nvSpPr>
        <p:spPr>
          <a:xfrm>
            <a:off x="0" y="-5201424"/>
            <a:ext cx="9127820" cy="520142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de-DE" sz="16600" b="1" dirty="0">
                <a:solidFill>
                  <a:srgbClr val="8C8F95">
                    <a:alpha val="25000"/>
                  </a:srgbClr>
                </a:solidFill>
                <a:latin typeface="Roboto Mono Bold" panose="00000009000000000000" pitchFamily="49" charset="0"/>
                <a:ea typeface="Roboto Mono Bold" panose="00000009000000000000" pitchFamily="49" charset="0"/>
                <a:cs typeface="JetBrains Mono Medium" panose="02000009000000000000" pitchFamily="49" charset="0"/>
              </a:rPr>
              <a:t>UNSERE</a:t>
            </a:r>
            <a:br>
              <a:rPr lang="de-DE" sz="16600" b="1" dirty="0">
                <a:solidFill>
                  <a:srgbClr val="8C8F95">
                    <a:alpha val="25000"/>
                  </a:srgbClr>
                </a:solidFill>
                <a:latin typeface="Roboto Mono Bold" panose="00000009000000000000" pitchFamily="49" charset="0"/>
                <a:ea typeface="Roboto Mono Bold" panose="00000009000000000000" pitchFamily="49" charset="0"/>
                <a:cs typeface="JetBrains Mono Medium" panose="02000009000000000000" pitchFamily="49" charset="0"/>
              </a:rPr>
            </a:br>
            <a:r>
              <a:rPr lang="de-DE" sz="16600" b="1" dirty="0">
                <a:solidFill>
                  <a:srgbClr val="8C8F95">
                    <a:alpha val="25000"/>
                  </a:srgbClr>
                </a:solidFill>
                <a:latin typeface="Roboto Mono Bold" panose="00000009000000000000" pitchFamily="49" charset="0"/>
                <a:ea typeface="Roboto Mono Bold" panose="00000009000000000000" pitchFamily="49" charset="0"/>
                <a:cs typeface="JetBrains Mono Medium" panose="02000009000000000000" pitchFamily="49" charset="0"/>
              </a:rPr>
              <a:t>MEINUNG</a:t>
            </a:r>
          </a:p>
        </p:txBody>
      </p:sp>
      <p:pic>
        <p:nvPicPr>
          <p:cNvPr id="4" name="Graphic 3" descr="Thumbs up sign with solid fill">
            <a:extLst>
              <a:ext uri="{FF2B5EF4-FFF2-40B4-BE49-F238E27FC236}">
                <a16:creationId xmlns:a16="http://schemas.microsoft.com/office/drawing/2014/main" id="{17540998-9308-407C-C5F9-CB66A0E95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47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7ED10C-CF43-90DB-8624-5B0CA352FECB}"/>
              </a:ext>
            </a:extLst>
          </p:cNvPr>
          <p:cNvSpPr txBox="1">
            <a:spLocks noChangeAspect="1"/>
          </p:cNvSpPr>
          <p:nvPr/>
        </p:nvSpPr>
        <p:spPr>
          <a:xfrm>
            <a:off x="594633" y="1490007"/>
            <a:ext cx="4906735" cy="375487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t">
            <a:spAutoFit/>
          </a:bodyPr>
          <a:lstStyle/>
          <a:p>
            <a:r>
              <a:rPr lang="de-DE" sz="1200" dirty="0">
                <a:ln w="76200">
                  <a:noFill/>
                </a:ln>
                <a:solidFill>
                  <a:srgbClr val="1A202C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JetBrains Mono Medium" panose="02000009000000000000" pitchFamily="49" charset="0"/>
              </a:rPr>
              <a:t>bogosort</a:t>
            </a:r>
            <a:r>
              <a:rPr lang="de-DE" sz="1200" dirty="0">
                <a:ln w="76200">
                  <a:noFill/>
                </a:ln>
                <a:solidFill>
                  <a:srgbClr val="8C8F95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JetBrains Mono Medium" panose="02000009000000000000" pitchFamily="49" charset="0"/>
              </a:rPr>
              <a:t>/</a:t>
            </a:r>
            <a:r>
              <a:rPr lang="de-DE" sz="1200" dirty="0">
                <a:ln w="76200">
                  <a:noFill/>
                </a:ln>
                <a:solidFill>
                  <a:srgbClr val="1A202C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JetBrains Mono Medium" panose="02000009000000000000" pitchFamily="49" charset="0"/>
              </a:rPr>
              <a:t>README</a:t>
            </a:r>
            <a:r>
              <a:rPr lang="de-DE" sz="1200" dirty="0">
                <a:ln w="76200">
                  <a:noFill/>
                </a:ln>
                <a:solidFill>
                  <a:srgbClr val="8C8F95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JetBrains Mono Medium" panose="02000009000000000000" pitchFamily="49" charset="0"/>
              </a:rPr>
              <a:t>.md</a:t>
            </a:r>
          </a:p>
          <a:p>
            <a:r>
              <a:rPr lang="de-DE" sz="1600" dirty="0">
                <a:ln w="76200">
                  <a:noFill/>
                </a:ln>
                <a:solidFill>
                  <a:srgbClr val="1A202C"/>
                </a:solidFill>
                <a:latin typeface="Roboto Mono SemiBold" panose="00000009000000000000" pitchFamily="49" charset="0"/>
                <a:ea typeface="Roboto Mono SemiBold" panose="00000009000000000000" pitchFamily="49" charset="0"/>
                <a:cs typeface="JetBrains Mono Medium" panose="02000009000000000000" pitchFamily="49" charset="0"/>
              </a:rPr>
              <a:t>#WHAT IS // BOGOSORT ??</a:t>
            </a:r>
          </a:p>
          <a:p>
            <a:endParaRPr lang="de-DE" sz="1400" dirty="0">
              <a:ln w="76200">
                <a:noFill/>
              </a:ln>
              <a:solidFill>
                <a:srgbClr val="1A202C"/>
              </a:solidFill>
              <a:latin typeface="Roboto Mono Light" panose="00000009000000000000" pitchFamily="49" charset="0"/>
              <a:ea typeface="Roboto Mono Light" panose="00000009000000000000" pitchFamily="49" charset="0"/>
              <a:cs typeface="JetBrains Mono Medium" panose="020000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latin typeface="Roboto Mono" panose="00000009000000000000" pitchFamily="49" charset="0"/>
                <a:ea typeface="Roboto Mono" panose="00000009000000000000" pitchFamily="49" charset="0"/>
              </a:rPr>
              <a:t>sehr ineffektiv durch zufälliges Würfeln der Zahlen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latin typeface="Roboto Mono" panose="00000009000000000000" pitchFamily="49" charset="0"/>
                <a:ea typeface="Roboto Mono" panose="00000009000000000000" pitchFamily="49" charset="0"/>
              </a:rPr>
              <a:t>speichert keine Zahlenkombinationen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latin typeface="Roboto Mono" panose="00000009000000000000" pitchFamily="49" charset="0"/>
                <a:ea typeface="Roboto Mono" panose="00000009000000000000" pitchFamily="49" charset="0"/>
              </a:rPr>
              <a:t>nutzt Reihenfolgen mehrmals</a:t>
            </a:r>
            <a:endParaRPr lang="de-DE" sz="1400" dirty="0">
              <a:ln w="76200">
                <a:noFill/>
              </a:ln>
              <a:solidFill>
                <a:srgbClr val="1A202C"/>
              </a:solidFill>
              <a:latin typeface="Roboto Mono" panose="00000009000000000000" pitchFamily="49" charset="0"/>
              <a:ea typeface="Roboto Mono" panose="00000009000000000000" pitchFamily="49" charset="0"/>
              <a:cs typeface="JetBrains Mono Medium" panose="02000009000000000000" pitchFamily="49" charset="0"/>
            </a:endParaRPr>
          </a:p>
          <a:p>
            <a:endParaRPr lang="de-DE" sz="1400" dirty="0">
              <a:ln w="76200">
                <a:noFill/>
              </a:ln>
              <a:solidFill>
                <a:srgbClr val="1A202C"/>
              </a:solidFill>
              <a:latin typeface="Roboto Mono" panose="00000009000000000000" pitchFamily="49" charset="0"/>
              <a:ea typeface="Roboto Mono" panose="00000009000000000000" pitchFamily="49" charset="0"/>
              <a:cs typeface="JetBrains Mono Medium" panose="02000009000000000000" pitchFamily="49" charset="0"/>
            </a:endParaRPr>
          </a:p>
          <a:p>
            <a:r>
              <a:rPr lang="de-DE" sz="1400" b="1" dirty="0">
                <a:ln w="76200">
                  <a:noFill/>
                </a:ln>
                <a:solidFill>
                  <a:srgbClr val="1A202C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JetBrains Mono Medium" panose="02000009000000000000" pitchFamily="49" charset="0"/>
              </a:rPr>
              <a:t>Zeitkomplexitäten</a:t>
            </a:r>
          </a:p>
          <a:p>
            <a:endParaRPr lang="de-DE" sz="1400" dirty="0">
              <a:ln w="76200">
                <a:noFill/>
              </a:ln>
              <a:solidFill>
                <a:srgbClr val="1A202C"/>
              </a:solidFill>
              <a:latin typeface="Roboto Mono" panose="00000009000000000000" pitchFamily="49" charset="0"/>
              <a:ea typeface="Roboto Mono" panose="00000009000000000000" pitchFamily="49" charset="0"/>
              <a:cs typeface="JetBrains Mono Medium" panose="02000009000000000000" pitchFamily="49" charset="0"/>
            </a:endParaRPr>
          </a:p>
          <a:p>
            <a:r>
              <a:rPr lang="de-DE" sz="1400" dirty="0">
                <a:ln w="76200">
                  <a:noFill/>
                </a:ln>
                <a:solidFill>
                  <a:srgbClr val="1A202C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JetBrains Mono Medium" panose="02000009000000000000" pitchFamily="49" charset="0"/>
              </a:rPr>
              <a:t>Beste Laufzeit:		O(n)</a:t>
            </a:r>
          </a:p>
          <a:p>
            <a:r>
              <a:rPr lang="de-DE" sz="1400" dirty="0">
                <a:ln w="76200">
                  <a:noFill/>
                </a:ln>
                <a:solidFill>
                  <a:srgbClr val="1A202C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JetBrains Mono Medium" panose="02000009000000000000" pitchFamily="49" charset="0"/>
              </a:rPr>
              <a:t>Schlechteste Laufzeit:	O(n * n!)</a:t>
            </a:r>
          </a:p>
          <a:p>
            <a:r>
              <a:rPr lang="de-DE" sz="1400" dirty="0">
                <a:ln w="76200">
                  <a:noFill/>
                </a:ln>
                <a:solidFill>
                  <a:srgbClr val="1A202C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JetBrains Mono Medium" panose="02000009000000000000" pitchFamily="49" charset="0"/>
              </a:rPr>
              <a:t>Mögliche Laufzeit:	O((e - 1) * n!)</a:t>
            </a:r>
          </a:p>
          <a:p>
            <a:endParaRPr lang="de-DE" sz="1400" dirty="0">
              <a:ln w="76200">
                <a:noFill/>
              </a:ln>
              <a:solidFill>
                <a:srgbClr val="212529"/>
              </a:solidFill>
              <a:latin typeface="Roboto Mono" panose="00000009000000000000" pitchFamily="49" charset="0"/>
              <a:ea typeface="Roboto Mono" panose="00000009000000000000" pitchFamily="49" charset="0"/>
              <a:cs typeface="JetBrains Mono Medium" panose="02000009000000000000" pitchFamily="49" charset="0"/>
            </a:endParaRPr>
          </a:p>
          <a:p>
            <a:r>
              <a:rPr lang="de-DE" sz="1400" b="1" dirty="0">
                <a:ln w="76200">
                  <a:noFill/>
                </a:ln>
                <a:solidFill>
                  <a:srgbClr val="212529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JetBrains Mono Medium" panose="02000009000000000000" pitchFamily="49" charset="0"/>
              </a:rPr>
              <a:t>Platzkomplexität</a:t>
            </a:r>
          </a:p>
          <a:p>
            <a:endParaRPr lang="de-DE" sz="1400" dirty="0">
              <a:ln w="76200">
                <a:noFill/>
              </a:ln>
              <a:solidFill>
                <a:srgbClr val="212529"/>
              </a:solidFill>
              <a:latin typeface="Roboto Mono" panose="00000009000000000000" pitchFamily="49" charset="0"/>
              <a:ea typeface="Roboto Mono" panose="00000009000000000000" pitchFamily="49" charset="0"/>
              <a:cs typeface="JetBrains Mono Medium" panose="02000009000000000000" pitchFamily="49" charset="0"/>
            </a:endParaRPr>
          </a:p>
          <a:p>
            <a:r>
              <a:rPr lang="de-DE" sz="1400" dirty="0">
                <a:ln w="76200">
                  <a:noFill/>
                </a:ln>
                <a:solidFill>
                  <a:srgbClr val="212529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JetBrains Mono Medium" panose="02000009000000000000" pitchFamily="49" charset="0"/>
              </a:rPr>
              <a:t>Keine Speichernutzung:	O(0)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D61DF6-7477-FED0-FD2F-09D4A3421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E41291-8E4A-C479-091F-6ED623FEF69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7626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6171FFE-5763-0DB0-AEBD-152DDD766CB9}"/>
              </a:ext>
            </a:extLst>
          </p:cNvPr>
          <p:cNvSpPr/>
          <p:nvPr/>
        </p:nvSpPr>
        <p:spPr>
          <a:xfrm>
            <a:off x="2275839" y="3158065"/>
            <a:ext cx="2387600" cy="2980266"/>
          </a:xfrm>
          <a:custGeom>
            <a:avLst/>
            <a:gdLst>
              <a:gd name="connsiteX0" fmla="*/ 250698 w 2387600"/>
              <a:gd name="connsiteY0" fmla="*/ 0 h 2980266"/>
              <a:gd name="connsiteX1" fmla="*/ 2136902 w 2387600"/>
              <a:gd name="connsiteY1" fmla="*/ 0 h 2980266"/>
              <a:gd name="connsiteX2" fmla="*/ 2387600 w 2387600"/>
              <a:gd name="connsiteY2" fmla="*/ 250698 h 2980266"/>
              <a:gd name="connsiteX3" fmla="*/ 2387600 w 2387600"/>
              <a:gd name="connsiteY3" fmla="*/ 2980266 h 2980266"/>
              <a:gd name="connsiteX4" fmla="*/ 2387600 w 2387600"/>
              <a:gd name="connsiteY4" fmla="*/ 2980266 h 2980266"/>
              <a:gd name="connsiteX5" fmla="*/ 0 w 2387600"/>
              <a:gd name="connsiteY5" fmla="*/ 2980266 h 2980266"/>
              <a:gd name="connsiteX6" fmla="*/ 0 w 2387600"/>
              <a:gd name="connsiteY6" fmla="*/ 2980266 h 2980266"/>
              <a:gd name="connsiteX7" fmla="*/ 0 w 2387600"/>
              <a:gd name="connsiteY7" fmla="*/ 250698 h 2980266"/>
              <a:gd name="connsiteX8" fmla="*/ 250698 w 2387600"/>
              <a:gd name="connsiteY8" fmla="*/ 0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7600" h="2980266">
                <a:moveTo>
                  <a:pt x="2136902" y="2980266"/>
                </a:moveTo>
                <a:lnTo>
                  <a:pt x="250698" y="2980266"/>
                </a:lnTo>
                <a:cubicBezTo>
                  <a:pt x="112241" y="2980266"/>
                  <a:pt x="0" y="2868025"/>
                  <a:pt x="0" y="2729568"/>
                </a:cubicBezTo>
                <a:lnTo>
                  <a:pt x="0" y="0"/>
                </a:lnTo>
                <a:lnTo>
                  <a:pt x="0" y="0"/>
                </a:lnTo>
                <a:lnTo>
                  <a:pt x="2387600" y="0"/>
                </a:lnTo>
                <a:lnTo>
                  <a:pt x="2387600" y="0"/>
                </a:lnTo>
                <a:lnTo>
                  <a:pt x="2387600" y="2729568"/>
                </a:lnTo>
                <a:cubicBezTo>
                  <a:pt x="2387600" y="2868025"/>
                  <a:pt x="2275359" y="2980266"/>
                  <a:pt x="2136902" y="2980266"/>
                </a:cubicBezTo>
                <a:close/>
              </a:path>
            </a:pathLst>
          </a:custGeom>
          <a:solidFill>
            <a:srgbClr val="1A202C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251" tIns="369824" rIns="443251" bIns="443251" numCol="1" spcCol="1270" anchor="t" anchorCtr="0">
            <a:noAutofit/>
          </a:bodyPr>
          <a:lstStyle/>
          <a:p>
            <a:pPr marL="0" lvl="0" indent="0" algn="ctr" defTabSz="2311400">
              <a:spcBef>
                <a:spcPct val="0"/>
              </a:spcBef>
              <a:buNone/>
            </a:pPr>
            <a:endParaRPr lang="de-DE" kern="1200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marL="0" lvl="0" indent="0" algn="ctr" defTabSz="2311400">
              <a:spcBef>
                <a:spcPct val="0"/>
              </a:spcBef>
              <a:buNone/>
            </a:pPr>
            <a:r>
              <a:rPr lang="de-DE" kern="1200" dirty="0">
                <a:solidFill>
                  <a:srgbClr val="96E6A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[2]</a:t>
            </a:r>
          </a:p>
          <a:p>
            <a:pPr marL="0" lvl="0" indent="0" algn="ctr" defTabSz="2311400">
              <a:spcBef>
                <a:spcPct val="0"/>
              </a:spcBef>
              <a:buNone/>
            </a:pPr>
            <a:r>
              <a:rPr lang="de-DE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[1]</a:t>
            </a:r>
          </a:p>
          <a:p>
            <a:pPr marL="0" lvl="0" indent="0" algn="ctr" defTabSz="2311400">
              <a:spcBef>
                <a:spcPct val="0"/>
              </a:spcBef>
              <a:buNone/>
            </a:pPr>
            <a:r>
              <a:rPr lang="de-DE" kern="1200" dirty="0">
                <a:solidFill>
                  <a:srgbClr val="96E6A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[3]</a:t>
            </a:r>
          </a:p>
          <a:p>
            <a:pPr marL="0" lvl="0" indent="0" algn="ctr" defTabSz="2311400">
              <a:spcBef>
                <a:spcPct val="0"/>
              </a:spcBef>
              <a:buNone/>
            </a:pPr>
            <a:r>
              <a:rPr lang="de-DE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[3]</a:t>
            </a:r>
          </a:p>
          <a:p>
            <a:pPr marL="0" lvl="0" indent="0" algn="ctr" defTabSz="2311400">
              <a:spcBef>
                <a:spcPct val="0"/>
              </a:spcBef>
              <a:buNone/>
            </a:pPr>
            <a:r>
              <a:rPr lang="de-DE" kern="1200" dirty="0">
                <a:solidFill>
                  <a:srgbClr val="96E6A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[1]</a:t>
            </a:r>
          </a:p>
          <a:p>
            <a:pPr marL="0" lvl="0" indent="0" algn="ctr" defTabSz="2311400">
              <a:spcBef>
                <a:spcPct val="0"/>
              </a:spcBef>
              <a:buNone/>
            </a:pPr>
            <a:r>
              <a:rPr lang="de-DE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…</a:t>
            </a:r>
          </a:p>
          <a:p>
            <a:pPr marL="0" lvl="0" indent="0" algn="ctr" defTabSz="2311400">
              <a:spcBef>
                <a:spcPct val="0"/>
              </a:spcBef>
              <a:buNone/>
            </a:pPr>
            <a:r>
              <a:rPr lang="de-DE" kern="12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[1]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69C915C-884E-0A2F-5112-46EDBD923B19}"/>
              </a:ext>
            </a:extLst>
          </p:cNvPr>
          <p:cNvSpPr/>
          <p:nvPr/>
        </p:nvSpPr>
        <p:spPr>
          <a:xfrm>
            <a:off x="4902200" y="3158065"/>
            <a:ext cx="2387600" cy="2980267"/>
          </a:xfrm>
          <a:custGeom>
            <a:avLst/>
            <a:gdLst>
              <a:gd name="connsiteX0" fmla="*/ 250698 w 2387600"/>
              <a:gd name="connsiteY0" fmla="*/ 0 h 2980266"/>
              <a:gd name="connsiteX1" fmla="*/ 2136902 w 2387600"/>
              <a:gd name="connsiteY1" fmla="*/ 0 h 2980266"/>
              <a:gd name="connsiteX2" fmla="*/ 2387600 w 2387600"/>
              <a:gd name="connsiteY2" fmla="*/ 250698 h 2980266"/>
              <a:gd name="connsiteX3" fmla="*/ 2387600 w 2387600"/>
              <a:gd name="connsiteY3" fmla="*/ 2980266 h 2980266"/>
              <a:gd name="connsiteX4" fmla="*/ 2387600 w 2387600"/>
              <a:gd name="connsiteY4" fmla="*/ 2980266 h 2980266"/>
              <a:gd name="connsiteX5" fmla="*/ 0 w 2387600"/>
              <a:gd name="connsiteY5" fmla="*/ 2980266 h 2980266"/>
              <a:gd name="connsiteX6" fmla="*/ 0 w 2387600"/>
              <a:gd name="connsiteY6" fmla="*/ 2980266 h 2980266"/>
              <a:gd name="connsiteX7" fmla="*/ 0 w 2387600"/>
              <a:gd name="connsiteY7" fmla="*/ 250698 h 2980266"/>
              <a:gd name="connsiteX8" fmla="*/ 250698 w 2387600"/>
              <a:gd name="connsiteY8" fmla="*/ 0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7600" h="2980266">
                <a:moveTo>
                  <a:pt x="2136902" y="2980266"/>
                </a:moveTo>
                <a:lnTo>
                  <a:pt x="250698" y="2980266"/>
                </a:lnTo>
                <a:cubicBezTo>
                  <a:pt x="112241" y="2980266"/>
                  <a:pt x="0" y="2868025"/>
                  <a:pt x="0" y="2729568"/>
                </a:cubicBezTo>
                <a:lnTo>
                  <a:pt x="0" y="0"/>
                </a:lnTo>
                <a:lnTo>
                  <a:pt x="0" y="0"/>
                </a:lnTo>
                <a:lnTo>
                  <a:pt x="2387600" y="0"/>
                </a:lnTo>
                <a:lnTo>
                  <a:pt x="2387600" y="0"/>
                </a:lnTo>
                <a:lnTo>
                  <a:pt x="2387600" y="2729568"/>
                </a:lnTo>
                <a:cubicBezTo>
                  <a:pt x="2387600" y="2868025"/>
                  <a:pt x="2275359" y="2980266"/>
                  <a:pt x="2136902" y="2980266"/>
                </a:cubicBezTo>
                <a:close/>
              </a:path>
            </a:pathLst>
          </a:custGeom>
          <a:solidFill>
            <a:srgbClr val="1A202C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251" tIns="369825" rIns="443251" bIns="443251" numCol="1" spcCol="1270" anchor="t" anchorCtr="0">
            <a:noAutofit/>
          </a:bodyPr>
          <a:lstStyle/>
          <a:p>
            <a:pPr marL="0" lvl="0" indent="0" algn="ctr" defTabSz="2311400">
              <a:spcBef>
                <a:spcPct val="0"/>
              </a:spcBef>
              <a:buNone/>
            </a:pPr>
            <a:endParaRPr lang="de-DE" kern="1200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marL="0" lvl="0" indent="0" algn="ctr" defTabSz="2311400">
              <a:spcBef>
                <a:spcPct val="0"/>
              </a:spcBef>
              <a:buNone/>
            </a:pPr>
            <a:r>
              <a:rPr lang="de-DE" kern="1200" dirty="0">
                <a:solidFill>
                  <a:srgbClr val="96E6A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[3]</a:t>
            </a:r>
          </a:p>
          <a:p>
            <a:pPr marL="0" lvl="0" indent="0" algn="ctr" defTabSz="2311400">
              <a:spcBef>
                <a:spcPct val="0"/>
              </a:spcBef>
              <a:buNone/>
            </a:pPr>
            <a:r>
              <a:rPr lang="de-DE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[3]</a:t>
            </a:r>
          </a:p>
          <a:p>
            <a:pPr marL="0" lvl="0" indent="0" algn="ctr" defTabSz="2311400">
              <a:spcBef>
                <a:spcPct val="0"/>
              </a:spcBef>
              <a:buNone/>
            </a:pPr>
            <a:r>
              <a:rPr lang="de-DE" kern="1200" dirty="0">
                <a:solidFill>
                  <a:srgbClr val="96E6A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[2]</a:t>
            </a:r>
          </a:p>
          <a:p>
            <a:pPr marL="0" lvl="0" indent="0" algn="ctr" defTabSz="2311400">
              <a:spcBef>
                <a:spcPct val="0"/>
              </a:spcBef>
              <a:buNone/>
            </a:pPr>
            <a:r>
              <a:rPr lang="de-DE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[1]</a:t>
            </a:r>
          </a:p>
          <a:p>
            <a:pPr marL="0" lvl="0" indent="0" algn="ctr" defTabSz="2311400">
              <a:spcBef>
                <a:spcPct val="0"/>
              </a:spcBef>
              <a:buNone/>
            </a:pPr>
            <a:r>
              <a:rPr lang="de-DE" kern="1200" dirty="0">
                <a:solidFill>
                  <a:srgbClr val="96E6A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[3]</a:t>
            </a:r>
          </a:p>
          <a:p>
            <a:pPr marL="0" lvl="0" indent="0" algn="ctr" defTabSz="2311400">
              <a:spcBef>
                <a:spcPct val="0"/>
              </a:spcBef>
              <a:buNone/>
            </a:pPr>
            <a:r>
              <a:rPr lang="de-DE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…</a:t>
            </a:r>
          </a:p>
          <a:p>
            <a:pPr marL="0" lvl="0" indent="0" algn="ctr" defTabSz="2311400">
              <a:spcBef>
                <a:spcPct val="0"/>
              </a:spcBef>
              <a:buNone/>
            </a:pPr>
            <a:r>
              <a:rPr lang="de-DE" kern="12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[2]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BCD9F6-DE74-3983-B0E6-42A4EA2AD29B}"/>
              </a:ext>
            </a:extLst>
          </p:cNvPr>
          <p:cNvSpPr/>
          <p:nvPr/>
        </p:nvSpPr>
        <p:spPr>
          <a:xfrm>
            <a:off x="7528559" y="3158066"/>
            <a:ext cx="2387601" cy="2980266"/>
          </a:xfrm>
          <a:custGeom>
            <a:avLst/>
            <a:gdLst>
              <a:gd name="connsiteX0" fmla="*/ 250698 w 2387600"/>
              <a:gd name="connsiteY0" fmla="*/ 0 h 2980266"/>
              <a:gd name="connsiteX1" fmla="*/ 2136902 w 2387600"/>
              <a:gd name="connsiteY1" fmla="*/ 0 h 2980266"/>
              <a:gd name="connsiteX2" fmla="*/ 2387600 w 2387600"/>
              <a:gd name="connsiteY2" fmla="*/ 250698 h 2980266"/>
              <a:gd name="connsiteX3" fmla="*/ 2387600 w 2387600"/>
              <a:gd name="connsiteY3" fmla="*/ 2980266 h 2980266"/>
              <a:gd name="connsiteX4" fmla="*/ 2387600 w 2387600"/>
              <a:gd name="connsiteY4" fmla="*/ 2980266 h 2980266"/>
              <a:gd name="connsiteX5" fmla="*/ 0 w 2387600"/>
              <a:gd name="connsiteY5" fmla="*/ 2980266 h 2980266"/>
              <a:gd name="connsiteX6" fmla="*/ 0 w 2387600"/>
              <a:gd name="connsiteY6" fmla="*/ 2980266 h 2980266"/>
              <a:gd name="connsiteX7" fmla="*/ 0 w 2387600"/>
              <a:gd name="connsiteY7" fmla="*/ 250698 h 2980266"/>
              <a:gd name="connsiteX8" fmla="*/ 250698 w 2387600"/>
              <a:gd name="connsiteY8" fmla="*/ 0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7600" h="2980266">
                <a:moveTo>
                  <a:pt x="2136902" y="2980266"/>
                </a:moveTo>
                <a:lnTo>
                  <a:pt x="250698" y="2980266"/>
                </a:lnTo>
                <a:cubicBezTo>
                  <a:pt x="112241" y="2980266"/>
                  <a:pt x="0" y="2868025"/>
                  <a:pt x="0" y="2729568"/>
                </a:cubicBezTo>
                <a:lnTo>
                  <a:pt x="0" y="0"/>
                </a:lnTo>
                <a:lnTo>
                  <a:pt x="0" y="0"/>
                </a:lnTo>
                <a:lnTo>
                  <a:pt x="2387600" y="0"/>
                </a:lnTo>
                <a:lnTo>
                  <a:pt x="2387600" y="0"/>
                </a:lnTo>
                <a:lnTo>
                  <a:pt x="2387600" y="2729568"/>
                </a:lnTo>
                <a:cubicBezTo>
                  <a:pt x="2387600" y="2868025"/>
                  <a:pt x="2275359" y="2980266"/>
                  <a:pt x="2136902" y="2980266"/>
                </a:cubicBezTo>
                <a:close/>
              </a:path>
            </a:pathLst>
          </a:custGeom>
          <a:solidFill>
            <a:srgbClr val="1A202C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251" tIns="369824" rIns="443252" bIns="443251" numCol="1" spcCol="1270" anchor="t" anchorCtr="0">
            <a:noAutofit/>
          </a:bodyPr>
          <a:lstStyle/>
          <a:p>
            <a:pPr marL="0" lvl="0" indent="0" algn="ctr" defTabSz="2311400">
              <a:spcBef>
                <a:spcPct val="0"/>
              </a:spcBef>
              <a:buNone/>
            </a:pPr>
            <a:endParaRPr lang="de-DE" kern="1200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marL="0" lvl="0" indent="0" algn="ctr" defTabSz="2311400">
              <a:spcBef>
                <a:spcPct val="0"/>
              </a:spcBef>
              <a:buNone/>
            </a:pPr>
            <a:r>
              <a:rPr lang="de-DE" kern="1200" dirty="0">
                <a:solidFill>
                  <a:srgbClr val="96E6A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[1]</a:t>
            </a:r>
          </a:p>
          <a:p>
            <a:pPr marL="0" lvl="0" indent="0" algn="ctr" defTabSz="2311400">
              <a:spcBef>
                <a:spcPct val="0"/>
              </a:spcBef>
              <a:buNone/>
            </a:pPr>
            <a:r>
              <a:rPr lang="de-DE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[2]</a:t>
            </a:r>
          </a:p>
          <a:p>
            <a:pPr marL="0" lvl="0" indent="0" algn="ctr" defTabSz="2311400">
              <a:spcBef>
                <a:spcPct val="0"/>
              </a:spcBef>
              <a:buNone/>
            </a:pPr>
            <a:r>
              <a:rPr lang="de-DE" kern="1200" dirty="0">
                <a:solidFill>
                  <a:srgbClr val="96E6A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[1]</a:t>
            </a:r>
          </a:p>
          <a:p>
            <a:pPr marL="0" lvl="0" indent="0" algn="ctr" defTabSz="2311400">
              <a:spcBef>
                <a:spcPct val="0"/>
              </a:spcBef>
              <a:buNone/>
            </a:pPr>
            <a:r>
              <a:rPr lang="de-DE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[2]</a:t>
            </a:r>
          </a:p>
          <a:p>
            <a:pPr marL="0" lvl="0" indent="0" algn="ctr" defTabSz="2311400">
              <a:spcBef>
                <a:spcPct val="0"/>
              </a:spcBef>
              <a:buNone/>
            </a:pPr>
            <a:r>
              <a:rPr lang="de-DE" kern="1200" dirty="0">
                <a:solidFill>
                  <a:srgbClr val="96E6A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[2]</a:t>
            </a:r>
          </a:p>
          <a:p>
            <a:pPr marL="0" lvl="0" indent="0" algn="ctr" defTabSz="2311400">
              <a:spcBef>
                <a:spcPct val="0"/>
              </a:spcBef>
              <a:buNone/>
            </a:pPr>
            <a:r>
              <a:rPr lang="de-DE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…</a:t>
            </a:r>
          </a:p>
          <a:p>
            <a:pPr marL="0" lvl="0" indent="0" algn="ctr" defTabSz="2311400">
              <a:spcBef>
                <a:spcPct val="0"/>
              </a:spcBef>
              <a:buNone/>
            </a:pPr>
            <a:r>
              <a:rPr lang="de-DE" kern="12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[3]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25B34-A58A-E3AF-4785-CFFAB85E3E19}"/>
              </a:ext>
            </a:extLst>
          </p:cNvPr>
          <p:cNvSpPr txBox="1"/>
          <p:nvPr/>
        </p:nvSpPr>
        <p:spPr>
          <a:xfrm>
            <a:off x="1555838" y="3429000"/>
            <a:ext cx="72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b="1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r>
              <a:rPr lang="de-DE" b="1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1.</a:t>
            </a:r>
          </a:p>
          <a:p>
            <a:r>
              <a:rPr lang="de-DE" b="1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2.</a:t>
            </a:r>
          </a:p>
          <a:p>
            <a:r>
              <a:rPr lang="de-DE" b="1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3.</a:t>
            </a:r>
          </a:p>
          <a:p>
            <a:r>
              <a:rPr lang="de-DE" b="1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4.</a:t>
            </a:r>
          </a:p>
          <a:p>
            <a:r>
              <a:rPr lang="de-DE" b="1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5.</a:t>
            </a:r>
          </a:p>
          <a:p>
            <a:r>
              <a:rPr lang="de-DE" b="1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…</a:t>
            </a:r>
          </a:p>
          <a:p>
            <a:r>
              <a:rPr lang="de-DE" b="1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16.</a:t>
            </a:r>
          </a:p>
          <a:p>
            <a:endParaRPr lang="de-DE" b="1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C2B080-ED8F-0EE8-CFCD-001660D1DF37}"/>
              </a:ext>
            </a:extLst>
          </p:cNvPr>
          <p:cNvSpPr/>
          <p:nvPr/>
        </p:nvSpPr>
        <p:spPr>
          <a:xfrm>
            <a:off x="2275839" y="1640840"/>
            <a:ext cx="2387600" cy="1788160"/>
          </a:xfrm>
          <a:prstGeom prst="roundRect">
            <a:avLst>
              <a:gd name="adj" fmla="val 10000"/>
            </a:avLst>
          </a:prstGeom>
          <a:solidFill>
            <a:srgbClr val="1A202C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de-DE" b="1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[1]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646E3F-7D5A-82D3-0D51-29C8D3D62AC2}"/>
              </a:ext>
            </a:extLst>
          </p:cNvPr>
          <p:cNvSpPr/>
          <p:nvPr/>
        </p:nvSpPr>
        <p:spPr>
          <a:xfrm>
            <a:off x="4902200" y="1640840"/>
            <a:ext cx="2387600" cy="1788160"/>
          </a:xfrm>
          <a:prstGeom prst="roundRect">
            <a:avLst>
              <a:gd name="adj" fmla="val 10000"/>
            </a:avLst>
          </a:prstGeom>
          <a:solidFill>
            <a:srgbClr val="1A202C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de-DE" b="1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[3]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E52416A-4B05-0570-BE56-88AA7D421774}"/>
              </a:ext>
            </a:extLst>
          </p:cNvPr>
          <p:cNvSpPr/>
          <p:nvPr/>
        </p:nvSpPr>
        <p:spPr>
          <a:xfrm>
            <a:off x="7528559" y="1640840"/>
            <a:ext cx="2387600" cy="1788160"/>
          </a:xfrm>
          <a:prstGeom prst="roundRect">
            <a:avLst>
              <a:gd name="adj" fmla="val 10000"/>
            </a:avLst>
          </a:prstGeom>
          <a:solidFill>
            <a:srgbClr val="1A202C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de-DE" b="1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1052062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/>
      <p:bldP spid="5" grpId="0" animBg="1"/>
      <p:bldP spid="7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AAD8B41-9487-F951-797A-5A299DB4EEB7}"/>
              </a:ext>
            </a:extLst>
          </p:cNvPr>
          <p:cNvSpPr/>
          <p:nvPr/>
        </p:nvSpPr>
        <p:spPr>
          <a:xfrm>
            <a:off x="708000" y="549000"/>
            <a:ext cx="4680000" cy="5760000"/>
          </a:xfrm>
          <a:prstGeom prst="roundRect">
            <a:avLst>
              <a:gd name="adj" fmla="val 6279"/>
            </a:avLst>
          </a:prstGeom>
          <a:gradFill flip="none" rotWithShape="1">
            <a:gsLst>
              <a:gs pos="0">
                <a:srgbClr val="D4FC79"/>
              </a:gs>
              <a:gs pos="100000">
                <a:srgbClr val="96E6A1"/>
              </a:gs>
            </a:gsLst>
            <a:lin ang="7200000" scaled="0"/>
            <a:tileRect/>
          </a:gradFill>
          <a:ln>
            <a:noFill/>
          </a:ln>
          <a:effectLst>
            <a:outerShdw blurRad="50800" dir="5400000" algn="ctr" rotWithShape="0">
              <a:schemeClr val="bg1"/>
            </a:outerShdw>
          </a:effectLst>
          <a:scene3d>
            <a:camera prst="perspectiveRight">
              <a:rot lat="21299999" lon="900000" rev="0"/>
            </a:camera>
            <a:lightRig rig="threePt" dir="t"/>
          </a:scene3d>
          <a:sp3d>
            <a:extrusionClr>
              <a:schemeClr val="tx1"/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1100">
              <a:noFill/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sp>
        <p:nvSpPr>
          <p:cNvPr id="5" name="!!code">
            <a:extLst>
              <a:ext uri="{FF2B5EF4-FFF2-40B4-BE49-F238E27FC236}">
                <a16:creationId xmlns:a16="http://schemas.microsoft.com/office/drawing/2014/main" id="{2CFAD7C5-5EFC-443C-5CBB-AB416100401E}"/>
              </a:ext>
            </a:extLst>
          </p:cNvPr>
          <p:cNvSpPr/>
          <p:nvPr/>
        </p:nvSpPr>
        <p:spPr>
          <a:xfrm>
            <a:off x="1068000" y="1089000"/>
            <a:ext cx="3960000" cy="4680000"/>
          </a:xfrm>
          <a:prstGeom prst="roundRect">
            <a:avLst>
              <a:gd name="adj" fmla="val 7021"/>
            </a:avLst>
          </a:prstGeom>
          <a:solidFill>
            <a:srgbClr val="22272E"/>
          </a:solidFill>
          <a:ln>
            <a:noFill/>
          </a:ln>
          <a:effectLst>
            <a:outerShdw blurRad="406400" dist="203200" dir="5400000" algn="t" rotWithShape="0">
              <a:prstClr val="black">
                <a:alpha val="50000"/>
              </a:prstClr>
            </a:outerShdw>
          </a:effectLst>
          <a:scene3d>
            <a:camera prst="perspectiveRight">
              <a:rot lat="21299999" lon="20699971" rev="0"/>
            </a:camera>
            <a:lightRig rig="threePt" dir="t"/>
          </a:scene3d>
          <a:sp3d>
            <a:extrusionClr>
              <a:schemeClr val="tx1"/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 err="1">
                <a:solidFill>
                  <a:srgbClr val="C586C0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import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de-DE" sz="1200" dirty="0" err="1">
                <a:solidFill>
                  <a:srgbClr val="4EC9B0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random</a:t>
            </a:r>
            <a:endParaRPr lang="de-DE" sz="1200" dirty="0">
              <a:solidFill>
                <a:srgbClr val="CCCCCC"/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b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</a:br>
            <a:r>
              <a:rPr lang="de-DE" sz="1200" dirty="0" err="1">
                <a:solidFill>
                  <a:srgbClr val="569CD6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def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de-DE" sz="1200" dirty="0" err="1">
                <a:solidFill>
                  <a:srgbClr val="DCDCAA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is_sorted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(</a:t>
            </a:r>
            <a:r>
              <a:rPr lang="de-DE" sz="1200" dirty="0" err="1">
                <a:solidFill>
                  <a:srgbClr val="9CDCFE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arr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):</a:t>
            </a:r>
          </a:p>
          <a:p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    </a:t>
            </a:r>
            <a:r>
              <a:rPr lang="de-DE" sz="1200" dirty="0" err="1">
                <a:solidFill>
                  <a:srgbClr val="C586C0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for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de-DE" sz="1200" dirty="0">
                <a:solidFill>
                  <a:srgbClr val="9CDCFE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de-DE" sz="1200" dirty="0">
                <a:solidFill>
                  <a:srgbClr val="C586C0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in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de-DE" sz="1200" dirty="0" err="1">
                <a:solidFill>
                  <a:srgbClr val="4EC9B0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range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(</a:t>
            </a:r>
            <a:r>
              <a:rPr lang="de-DE" sz="1200" dirty="0">
                <a:solidFill>
                  <a:srgbClr val="B5CEA8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1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de-DE" sz="1200" dirty="0" err="1">
                <a:solidFill>
                  <a:srgbClr val="DCDCAA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len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(</a:t>
            </a:r>
            <a:r>
              <a:rPr lang="de-DE" sz="1200" dirty="0" err="1">
                <a:solidFill>
                  <a:srgbClr val="9CDCFE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arr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)):</a:t>
            </a:r>
          </a:p>
          <a:p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        </a:t>
            </a:r>
            <a:r>
              <a:rPr lang="de-DE" sz="1200" dirty="0" err="1">
                <a:solidFill>
                  <a:srgbClr val="C586C0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if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de-DE" sz="1200" dirty="0" err="1">
                <a:solidFill>
                  <a:srgbClr val="9CDCFE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arr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[</a:t>
            </a:r>
            <a:r>
              <a:rPr lang="de-DE" sz="1200" dirty="0">
                <a:solidFill>
                  <a:srgbClr val="9CDCFE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de-DE" sz="1200" dirty="0">
                <a:solidFill>
                  <a:srgbClr val="D4D4D4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-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de-DE" sz="1200" dirty="0">
                <a:solidFill>
                  <a:srgbClr val="B5CEA8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1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] </a:t>
            </a:r>
            <a:r>
              <a:rPr lang="de-DE" sz="1200" dirty="0">
                <a:solidFill>
                  <a:srgbClr val="D4D4D4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&gt;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de-DE" sz="1200" dirty="0" err="1">
                <a:solidFill>
                  <a:srgbClr val="9CDCFE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arr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[</a:t>
            </a:r>
            <a:r>
              <a:rPr lang="de-DE" sz="1200" dirty="0">
                <a:solidFill>
                  <a:srgbClr val="9CDCFE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]:</a:t>
            </a:r>
          </a:p>
          <a:p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            </a:t>
            </a:r>
            <a:r>
              <a:rPr lang="de-DE" sz="1200" dirty="0" err="1">
                <a:solidFill>
                  <a:srgbClr val="C586C0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return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de-DE" sz="1200" dirty="0" err="1">
                <a:solidFill>
                  <a:srgbClr val="569CD6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False</a:t>
            </a:r>
            <a:endParaRPr lang="de-DE" sz="1200" dirty="0">
              <a:solidFill>
                <a:srgbClr val="CCCCCC"/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    </a:t>
            </a:r>
            <a:r>
              <a:rPr lang="de-DE" sz="1200" dirty="0" err="1">
                <a:solidFill>
                  <a:srgbClr val="C586C0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return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de-DE" sz="1200" dirty="0">
                <a:solidFill>
                  <a:srgbClr val="569CD6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True</a:t>
            </a:r>
            <a:endParaRPr lang="de-DE" sz="1200" dirty="0">
              <a:solidFill>
                <a:srgbClr val="CCCCCC"/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b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</a:br>
            <a:r>
              <a:rPr lang="de-DE" sz="1200" dirty="0" err="1">
                <a:solidFill>
                  <a:srgbClr val="569CD6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def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de-DE" sz="1200" dirty="0" err="1">
                <a:solidFill>
                  <a:srgbClr val="DCDCAA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bogosort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(</a:t>
            </a:r>
            <a:r>
              <a:rPr lang="de-DE" sz="1200" dirty="0" err="1">
                <a:solidFill>
                  <a:srgbClr val="9CDCFE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arr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):</a:t>
            </a:r>
          </a:p>
          <a:p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    </a:t>
            </a:r>
            <a:r>
              <a:rPr lang="de-DE" sz="1200" dirty="0" err="1">
                <a:solidFill>
                  <a:srgbClr val="C586C0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while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de-DE" sz="1200" dirty="0">
                <a:solidFill>
                  <a:srgbClr val="569CD6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not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de-DE" sz="1200" dirty="0" err="1">
                <a:solidFill>
                  <a:srgbClr val="DCDCAA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is_sorted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(</a:t>
            </a:r>
            <a:r>
              <a:rPr lang="de-DE" sz="1200" dirty="0" err="1">
                <a:solidFill>
                  <a:srgbClr val="9CDCFE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arr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):</a:t>
            </a:r>
          </a:p>
          <a:p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        </a:t>
            </a:r>
            <a:r>
              <a:rPr lang="de-DE" sz="1200" dirty="0" err="1">
                <a:solidFill>
                  <a:srgbClr val="DCDCAA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print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(</a:t>
            </a:r>
            <a:r>
              <a:rPr lang="de-DE" sz="1200" dirty="0" err="1">
                <a:solidFill>
                  <a:srgbClr val="9CDCFE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arr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)</a:t>
            </a:r>
          </a:p>
          <a:p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        </a:t>
            </a:r>
            <a:r>
              <a:rPr lang="de-DE" sz="1200" dirty="0" err="1">
                <a:solidFill>
                  <a:srgbClr val="4EC9B0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random</a:t>
            </a:r>
            <a:r>
              <a:rPr lang="de-DE" sz="1200" dirty="0" err="1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.</a:t>
            </a:r>
            <a:r>
              <a:rPr lang="de-DE" sz="1200" dirty="0" err="1">
                <a:solidFill>
                  <a:srgbClr val="9CDCFE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shuffle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(</a:t>
            </a:r>
            <a:r>
              <a:rPr lang="de-DE" sz="1200" dirty="0" err="1">
                <a:solidFill>
                  <a:srgbClr val="9CDCFE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arr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)</a:t>
            </a:r>
          </a:p>
          <a:p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    </a:t>
            </a:r>
            <a:r>
              <a:rPr lang="de-DE" sz="1200" dirty="0" err="1">
                <a:solidFill>
                  <a:srgbClr val="C586C0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return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de-DE" sz="1200" dirty="0" err="1">
                <a:solidFill>
                  <a:srgbClr val="9CDCFE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arr</a:t>
            </a:r>
            <a:endParaRPr lang="de-DE" sz="1200" dirty="0">
              <a:solidFill>
                <a:srgbClr val="CCCCCC"/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b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</a:br>
            <a:r>
              <a:rPr lang="de-DE" sz="1200" dirty="0" err="1">
                <a:solidFill>
                  <a:srgbClr val="C586C0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if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de-DE" sz="1200" dirty="0">
                <a:solidFill>
                  <a:srgbClr val="9CDCFE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__</a:t>
            </a:r>
            <a:r>
              <a:rPr lang="de-DE" sz="1200" dirty="0" err="1">
                <a:solidFill>
                  <a:srgbClr val="9CDCFE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name</a:t>
            </a:r>
            <a:r>
              <a:rPr lang="de-DE" sz="1200" dirty="0">
                <a:solidFill>
                  <a:srgbClr val="9CDCFE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__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de-DE" sz="1200" dirty="0">
                <a:solidFill>
                  <a:srgbClr val="D4D4D4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==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de-DE" sz="1200" dirty="0">
                <a:solidFill>
                  <a:srgbClr val="CE9178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'__</a:t>
            </a:r>
            <a:r>
              <a:rPr lang="de-DE" sz="1200" dirty="0" err="1">
                <a:solidFill>
                  <a:srgbClr val="CE9178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main</a:t>
            </a:r>
            <a:r>
              <a:rPr lang="de-DE" sz="1200" dirty="0">
                <a:solidFill>
                  <a:srgbClr val="CE9178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__'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:</a:t>
            </a:r>
          </a:p>
          <a:p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    </a:t>
            </a:r>
            <a:r>
              <a:rPr lang="de-DE" sz="1200" dirty="0" err="1">
                <a:solidFill>
                  <a:srgbClr val="9CDCFE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unsorted_arr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de-DE" sz="1200" dirty="0">
                <a:solidFill>
                  <a:srgbClr val="D4D4D4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=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[</a:t>
            </a:r>
            <a:r>
              <a:rPr lang="de-DE" sz="1200" dirty="0">
                <a:solidFill>
                  <a:srgbClr val="B5CEA8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3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de-DE" sz="1200" dirty="0">
                <a:solidFill>
                  <a:srgbClr val="B5CEA8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5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de-DE" sz="1200" dirty="0">
                <a:solidFill>
                  <a:srgbClr val="B5CEA8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1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de-DE" sz="1200" dirty="0">
                <a:solidFill>
                  <a:srgbClr val="B5CEA8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9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 </a:t>
            </a:r>
            <a:r>
              <a:rPr lang="de-DE" sz="1200" dirty="0">
                <a:solidFill>
                  <a:srgbClr val="B5CEA8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2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]</a:t>
            </a:r>
          </a:p>
          <a:p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    </a:t>
            </a:r>
            <a:r>
              <a:rPr lang="de-DE" sz="1200" dirty="0" err="1">
                <a:solidFill>
                  <a:srgbClr val="DCDCAA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print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(</a:t>
            </a:r>
            <a:r>
              <a:rPr lang="de-DE" sz="1200" dirty="0" err="1">
                <a:solidFill>
                  <a:srgbClr val="9CDCFE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unsorted_arr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)</a:t>
            </a:r>
          </a:p>
          <a:p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    </a:t>
            </a:r>
            <a:r>
              <a:rPr lang="de-DE" sz="1200" dirty="0" err="1">
                <a:solidFill>
                  <a:srgbClr val="9CDCFE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sorted_arr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de-DE" sz="1200" dirty="0">
                <a:solidFill>
                  <a:srgbClr val="D4D4D4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=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de-DE" sz="1200" dirty="0" err="1">
                <a:solidFill>
                  <a:srgbClr val="DCDCAA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bogosort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(</a:t>
            </a:r>
            <a:r>
              <a:rPr lang="de-DE" sz="1200" dirty="0" err="1">
                <a:solidFill>
                  <a:srgbClr val="9CDCFE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unsorted_arr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)</a:t>
            </a:r>
          </a:p>
          <a:p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    </a:t>
            </a:r>
            <a:r>
              <a:rPr lang="de-DE" sz="1200" dirty="0" err="1">
                <a:solidFill>
                  <a:srgbClr val="DCDCAA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print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(</a:t>
            </a:r>
            <a:r>
              <a:rPr lang="de-DE" sz="1200" dirty="0" err="1">
                <a:solidFill>
                  <a:srgbClr val="9CDCFE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sorted_arr</a:t>
            </a:r>
            <a:r>
              <a:rPr lang="de-DE" sz="1200" dirty="0">
                <a:solidFill>
                  <a:srgbClr val="CCCCCC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F8880-E2BE-9117-6110-EC9D283729A1}"/>
              </a:ext>
            </a:extLst>
          </p:cNvPr>
          <p:cNvSpPr txBox="1">
            <a:spLocks noChangeAspect="1"/>
          </p:cNvSpPr>
          <p:nvPr/>
        </p:nvSpPr>
        <p:spPr>
          <a:xfrm>
            <a:off x="7344000" y="1080000"/>
            <a:ext cx="3600000" cy="2031325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t">
            <a:spAutoFit/>
          </a:bodyPr>
          <a:lstStyle/>
          <a:p>
            <a:r>
              <a:rPr lang="de-DE" sz="1200" dirty="0">
                <a:ln w="76200">
                  <a:noFill/>
                </a:ln>
                <a:solidFill>
                  <a:srgbClr val="1A202C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JetBrains Mono Medium" panose="02000009000000000000" pitchFamily="49" charset="0"/>
              </a:rPr>
              <a:t>bogosort</a:t>
            </a:r>
            <a:r>
              <a:rPr lang="de-DE" sz="1200" dirty="0">
                <a:ln w="76200">
                  <a:noFill/>
                </a:ln>
                <a:solidFill>
                  <a:srgbClr val="8C8F95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JetBrains Mono Medium" panose="02000009000000000000" pitchFamily="49" charset="0"/>
              </a:rPr>
              <a:t>/</a:t>
            </a:r>
            <a:r>
              <a:rPr lang="de-DE" sz="1200" dirty="0">
                <a:ln w="76200">
                  <a:noFill/>
                </a:ln>
                <a:solidFill>
                  <a:srgbClr val="1A202C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JetBrains Mono Medium" panose="02000009000000000000" pitchFamily="49" charset="0"/>
              </a:rPr>
              <a:t>CODE</a:t>
            </a:r>
            <a:r>
              <a:rPr lang="de-DE" sz="1200" dirty="0">
                <a:ln w="76200">
                  <a:noFill/>
                </a:ln>
                <a:solidFill>
                  <a:srgbClr val="8C8F95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JetBrains Mono Medium" panose="02000009000000000000" pitchFamily="49" charset="0"/>
              </a:rPr>
              <a:t>.py</a:t>
            </a:r>
          </a:p>
          <a:p>
            <a:r>
              <a:rPr lang="de-DE" sz="1600" dirty="0">
                <a:ln w="76200">
                  <a:noFill/>
                </a:ln>
                <a:solidFill>
                  <a:srgbClr val="1A202C"/>
                </a:solidFill>
                <a:latin typeface="Roboto Mono SemiBold" panose="00000009000000000000" pitchFamily="49" charset="0"/>
                <a:ea typeface="Roboto Mono SemiBold" panose="00000009000000000000" pitchFamily="49" charset="0"/>
                <a:cs typeface="JetBrains Mono Medium" panose="02000009000000000000" pitchFamily="49" charset="0"/>
              </a:rPr>
              <a:t>#THIS IS // BOGOSORT !!</a:t>
            </a:r>
          </a:p>
          <a:p>
            <a:endParaRPr lang="de-DE" sz="1400" dirty="0">
              <a:ln w="76200">
                <a:noFill/>
              </a:ln>
              <a:solidFill>
                <a:srgbClr val="1A202C"/>
              </a:solidFill>
              <a:latin typeface="Roboto Mono SemiBold" panose="00000009000000000000" pitchFamily="49" charset="0"/>
              <a:ea typeface="Roboto Mono SemiBold" panose="00000009000000000000" pitchFamily="49" charset="0"/>
              <a:cs typeface="JetBrains Mono Medium" panose="02000009000000000000" pitchFamily="49" charset="0"/>
            </a:endParaRPr>
          </a:p>
          <a:p>
            <a:r>
              <a:rPr lang="de-DE" sz="1400" dirty="0" err="1">
                <a:ln w="76200">
                  <a:noFill/>
                </a:ln>
                <a:solidFill>
                  <a:srgbClr val="1A202C"/>
                </a:solidFill>
                <a:latin typeface="Roboto Mono SemiBold" panose="00000009000000000000" pitchFamily="49" charset="0"/>
                <a:ea typeface="Roboto Mono SemiBold" panose="00000009000000000000" pitchFamily="49" charset="0"/>
                <a:cs typeface="JetBrains Mono Medium" panose="02000009000000000000" pitchFamily="49" charset="0"/>
              </a:rPr>
              <a:t>is_sorted</a:t>
            </a:r>
            <a:r>
              <a:rPr lang="de-DE" sz="1400" dirty="0">
                <a:ln w="76200">
                  <a:noFill/>
                </a:ln>
                <a:solidFill>
                  <a:srgbClr val="1A202C"/>
                </a:solidFill>
                <a:latin typeface="Roboto Mono SemiBold" panose="00000009000000000000" pitchFamily="49" charset="0"/>
                <a:ea typeface="Roboto Mono SemiBold" panose="00000009000000000000" pitchFamily="49" charset="0"/>
                <a:cs typeface="JetBrains Mono Medium" panose="02000009000000000000" pitchFamily="49" charset="0"/>
              </a:rPr>
              <a:t>()	: Funktion</a:t>
            </a:r>
          </a:p>
          <a:p>
            <a:r>
              <a:rPr lang="de-DE" sz="1400" dirty="0" err="1">
                <a:ln w="76200">
                  <a:noFill/>
                </a:ln>
                <a:solidFill>
                  <a:srgbClr val="1A202C"/>
                </a:solidFill>
                <a:latin typeface="Roboto Mono SemiBold" panose="00000009000000000000" pitchFamily="49" charset="0"/>
                <a:ea typeface="Roboto Mono SemiBold" panose="00000009000000000000" pitchFamily="49" charset="0"/>
                <a:cs typeface="JetBrains Mono Medium" panose="02000009000000000000" pitchFamily="49" charset="0"/>
              </a:rPr>
              <a:t>arr</a:t>
            </a:r>
            <a:r>
              <a:rPr lang="de-DE" sz="1400" dirty="0">
                <a:ln w="76200">
                  <a:noFill/>
                </a:ln>
                <a:solidFill>
                  <a:srgbClr val="1A202C"/>
                </a:solidFill>
                <a:latin typeface="Roboto Mono SemiBold" panose="00000009000000000000" pitchFamily="49" charset="0"/>
                <a:ea typeface="Roboto Mono SemiBold" panose="00000009000000000000" pitchFamily="49" charset="0"/>
                <a:cs typeface="JetBrains Mono Medium" panose="02000009000000000000" pitchFamily="49" charset="0"/>
              </a:rPr>
              <a:t>		: Array[]</a:t>
            </a:r>
          </a:p>
          <a:p>
            <a:r>
              <a:rPr lang="de-DE" sz="1400" dirty="0">
                <a:ln w="76200">
                  <a:noFill/>
                </a:ln>
                <a:solidFill>
                  <a:srgbClr val="8C8F95"/>
                </a:solidFill>
                <a:latin typeface="Roboto Mono SemiBold" panose="00000009000000000000" pitchFamily="49" charset="0"/>
                <a:ea typeface="Roboto Mono SemiBold" panose="00000009000000000000" pitchFamily="49" charset="0"/>
                <a:cs typeface="JetBrains Mono Medium" panose="02000009000000000000" pitchFamily="49" charset="0"/>
              </a:rPr>
              <a:t>i		: Zahl</a:t>
            </a:r>
            <a:endParaRPr lang="de-DE" sz="1400" dirty="0">
              <a:ln w="76200">
                <a:noFill/>
              </a:ln>
              <a:solidFill>
                <a:srgbClr val="1A202C"/>
              </a:solidFill>
              <a:latin typeface="Roboto Mono SemiBold" panose="00000009000000000000" pitchFamily="49" charset="0"/>
              <a:ea typeface="Roboto Mono SemiBold" panose="00000009000000000000" pitchFamily="49" charset="0"/>
              <a:cs typeface="JetBrains Mono Medium" panose="02000009000000000000" pitchFamily="49" charset="0"/>
            </a:endParaRPr>
          </a:p>
          <a:p>
            <a:r>
              <a:rPr lang="de-DE" sz="1400" dirty="0" err="1">
                <a:ln w="76200">
                  <a:noFill/>
                </a:ln>
                <a:solidFill>
                  <a:srgbClr val="1A202C"/>
                </a:solidFill>
                <a:latin typeface="Roboto Mono SemiBold" panose="00000009000000000000" pitchFamily="49" charset="0"/>
                <a:ea typeface="Roboto Mono SemiBold" panose="00000009000000000000" pitchFamily="49" charset="0"/>
                <a:cs typeface="JetBrains Mono Medium" panose="02000009000000000000" pitchFamily="49" charset="0"/>
              </a:rPr>
              <a:t>bogosort</a:t>
            </a:r>
            <a:r>
              <a:rPr lang="de-DE" sz="1400" dirty="0">
                <a:ln w="76200">
                  <a:noFill/>
                </a:ln>
                <a:solidFill>
                  <a:srgbClr val="1A202C"/>
                </a:solidFill>
                <a:latin typeface="Roboto Mono SemiBold" panose="00000009000000000000" pitchFamily="49" charset="0"/>
                <a:ea typeface="Roboto Mono SemiBold" panose="00000009000000000000" pitchFamily="49" charset="0"/>
                <a:cs typeface="JetBrains Mono Medium" panose="02000009000000000000" pitchFamily="49" charset="0"/>
              </a:rPr>
              <a:t>()	: Funktion</a:t>
            </a:r>
          </a:p>
          <a:p>
            <a:r>
              <a:rPr lang="de-DE" sz="1400" dirty="0" err="1">
                <a:ln w="76200">
                  <a:noFill/>
                </a:ln>
                <a:solidFill>
                  <a:srgbClr val="1A202C"/>
                </a:solidFill>
                <a:latin typeface="Roboto Mono SemiBold" panose="00000009000000000000" pitchFamily="49" charset="0"/>
                <a:ea typeface="Roboto Mono SemiBold" panose="00000009000000000000" pitchFamily="49" charset="0"/>
                <a:cs typeface="JetBrains Mono Medium" panose="02000009000000000000" pitchFamily="49" charset="0"/>
              </a:rPr>
              <a:t>unsorted_arr</a:t>
            </a:r>
            <a:r>
              <a:rPr lang="de-DE" sz="1400" dirty="0">
                <a:ln w="76200">
                  <a:noFill/>
                </a:ln>
                <a:solidFill>
                  <a:srgbClr val="1A202C"/>
                </a:solidFill>
                <a:latin typeface="Roboto Mono SemiBold" panose="00000009000000000000" pitchFamily="49" charset="0"/>
                <a:ea typeface="Roboto Mono SemiBold" panose="00000009000000000000" pitchFamily="49" charset="0"/>
                <a:cs typeface="JetBrains Mono Medium" panose="02000009000000000000" pitchFamily="49" charset="0"/>
              </a:rPr>
              <a:t>	: Array[]</a:t>
            </a:r>
          </a:p>
          <a:p>
            <a:r>
              <a:rPr lang="de-DE" sz="1400" dirty="0" err="1">
                <a:ln w="76200">
                  <a:noFill/>
                </a:ln>
                <a:solidFill>
                  <a:srgbClr val="1A202C"/>
                </a:solidFill>
                <a:latin typeface="Roboto Mono SemiBold" panose="00000009000000000000" pitchFamily="49" charset="0"/>
                <a:ea typeface="Roboto Mono SemiBold" panose="00000009000000000000" pitchFamily="49" charset="0"/>
                <a:cs typeface="JetBrains Mono Medium" panose="02000009000000000000" pitchFamily="49" charset="0"/>
              </a:rPr>
              <a:t>sorted_arr</a:t>
            </a:r>
            <a:r>
              <a:rPr lang="de-DE" sz="1400" dirty="0">
                <a:ln w="76200">
                  <a:noFill/>
                </a:ln>
                <a:solidFill>
                  <a:srgbClr val="1A202C"/>
                </a:solidFill>
                <a:latin typeface="Roboto Mono SemiBold" panose="00000009000000000000" pitchFamily="49" charset="0"/>
                <a:ea typeface="Roboto Mono SemiBold" panose="00000009000000000000" pitchFamily="49" charset="0"/>
                <a:cs typeface="JetBrains Mono Medium" panose="02000009000000000000" pitchFamily="49" charset="0"/>
              </a:rPr>
              <a:t>	: Array[]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15D01F-5109-43D1-6172-F5410A6EFC0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C58C13-4A98-ABCE-34D5-0DC253FC8EA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124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1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02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53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54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101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52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453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101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52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153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754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7988FC-F4A5-780A-944E-CEB8B8B24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2349000"/>
            <a:ext cx="2160000" cy="216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4E2BB9-DAF6-BF5B-4D63-B1900C855CA5}"/>
              </a:ext>
            </a:extLst>
          </p:cNvPr>
          <p:cNvSpPr txBox="1">
            <a:spLocks noChangeAspect="1"/>
          </p:cNvSpPr>
          <p:nvPr/>
        </p:nvSpPr>
        <p:spPr>
          <a:xfrm>
            <a:off x="5016000" y="4509000"/>
            <a:ext cx="1800000" cy="586410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>
            <a:spAutoFit/>
          </a:bodyPr>
          <a:lstStyle/>
          <a:p>
            <a:r>
              <a:rPr lang="de-DE" sz="1200" dirty="0" err="1">
                <a:ln w="76200">
                  <a:noFill/>
                </a:ln>
                <a:solidFill>
                  <a:srgbClr val="1A202C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JetBrains Mono Medium" panose="02000009000000000000" pitchFamily="49" charset="0"/>
              </a:rPr>
              <a:t>bogosort</a:t>
            </a:r>
            <a:r>
              <a:rPr lang="de-DE" sz="1200" dirty="0">
                <a:ln w="76200">
                  <a:noFill/>
                </a:ln>
                <a:solidFill>
                  <a:srgbClr val="8C8F95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JetBrains Mono Medium" panose="02000009000000000000" pitchFamily="49" charset="0"/>
              </a:rPr>
              <a:t>/</a:t>
            </a:r>
            <a:r>
              <a:rPr lang="de-DE" sz="1200" dirty="0" err="1">
                <a:ln w="76200">
                  <a:noFill/>
                </a:ln>
                <a:solidFill>
                  <a:srgbClr val="1A202C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JetBrains Mono Medium" panose="02000009000000000000" pitchFamily="49" charset="0"/>
              </a:rPr>
              <a:t>QR</a:t>
            </a:r>
            <a:r>
              <a:rPr lang="de-DE" sz="1200" dirty="0" err="1">
                <a:ln w="76200">
                  <a:noFill/>
                </a:ln>
                <a:solidFill>
                  <a:srgbClr val="8C8F95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JetBrains Mono Medium" panose="02000009000000000000" pitchFamily="49" charset="0"/>
              </a:rPr>
              <a:t>.svg</a:t>
            </a:r>
            <a:endParaRPr lang="de-DE" sz="1200" dirty="0">
              <a:ln w="76200">
                <a:noFill/>
              </a:ln>
              <a:solidFill>
                <a:srgbClr val="8C8F95"/>
              </a:solidFill>
              <a:latin typeface="Roboto Mono" panose="00000009000000000000" pitchFamily="49" charset="0"/>
              <a:ea typeface="Roboto Mono" panose="00000009000000000000" pitchFamily="49" charset="0"/>
              <a:cs typeface="JetBrains Mono Medium" panose="02000009000000000000" pitchFamily="49" charset="0"/>
            </a:endParaRPr>
          </a:p>
          <a:p>
            <a:r>
              <a:rPr lang="de-DE" sz="1600" dirty="0">
                <a:ln w="76200">
                  <a:noFill/>
                </a:ln>
                <a:solidFill>
                  <a:srgbClr val="1A202C"/>
                </a:solidFill>
                <a:latin typeface="Roboto Mono SemiBold" panose="00000009000000000000" pitchFamily="49" charset="0"/>
                <a:ea typeface="Roboto Mono SemiBold" panose="00000009000000000000" pitchFamily="49" charset="0"/>
                <a:cs typeface="JetBrains Mono Medium" panose="02000009000000000000" pitchFamily="49" charset="0"/>
              </a:rPr>
              <a:t>#SCAN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70AC1-9348-24D6-859A-01137497C2B3}"/>
              </a:ext>
            </a:extLst>
          </p:cNvPr>
          <p:cNvSpPr txBox="1"/>
          <p:nvPr/>
        </p:nvSpPr>
        <p:spPr>
          <a:xfrm>
            <a:off x="3936000" y="6498000"/>
            <a:ext cx="4320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1200" dirty="0">
                <a:latin typeface="Roboto Mono" panose="00000009000000000000" pitchFamily="49" charset="0"/>
                <a:ea typeface="Roboto Mono" panose="00000009000000000000" pitchFamily="49" charset="0"/>
              </a:rPr>
              <a:t>https://replit.</a:t>
            </a:r>
            <a:r>
              <a:rPr lang="de-DE" sz="1200" dirty="0">
                <a:ln w="76200">
                  <a:noFill/>
                </a:ln>
                <a:solidFill>
                  <a:srgbClr val="1A202C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JetBrains Mono Medium" panose="02000009000000000000" pitchFamily="49" charset="0"/>
              </a:rPr>
              <a:t>com</a:t>
            </a:r>
            <a:r>
              <a:rPr lang="de-DE" sz="1200" dirty="0">
                <a:latin typeface="Roboto Mono" panose="00000009000000000000" pitchFamily="49" charset="0"/>
                <a:ea typeface="Roboto Mono" panose="00000009000000000000" pitchFamily="49" charset="0"/>
              </a:rPr>
              <a:t>/@resuijaix/Bogosort?v=1</a:t>
            </a:r>
          </a:p>
        </p:txBody>
      </p:sp>
    </p:spTree>
    <p:extLst>
      <p:ext uri="{BB962C8B-B14F-4D97-AF65-F5344CB8AC3E}">
        <p14:creationId xmlns:p14="http://schemas.microsoft.com/office/powerpoint/2010/main" val="3708701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8FB970-F763-8311-8758-15357E51563F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B001CAE-05B3-AD4A-E9A4-AED247A74D4D}"/>
              </a:ext>
            </a:extLst>
          </p:cNvPr>
          <p:cNvSpPr/>
          <p:nvPr/>
        </p:nvSpPr>
        <p:spPr>
          <a:xfrm>
            <a:off x="9742633" y="352506"/>
            <a:ext cx="2160000" cy="2160000"/>
          </a:xfrm>
          <a:prstGeom prst="ellipse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600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9</a:t>
            </a:r>
            <a:endParaRPr lang="de-DE" dirty="0"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sp>
        <p:nvSpPr>
          <p:cNvPr id="4" name="Medienplatzhalter 3">
            <a:extLst>
              <a:ext uri="{FF2B5EF4-FFF2-40B4-BE49-F238E27FC236}">
                <a16:creationId xmlns:a16="http://schemas.microsoft.com/office/drawing/2014/main" id="{D6EEC1DF-3612-4211-BE82-D0ADF42BCEDB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623768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Earth">
                <a:extLst>
                  <a:ext uri="{FF2B5EF4-FFF2-40B4-BE49-F238E27FC236}">
                    <a16:creationId xmlns:a16="http://schemas.microsoft.com/office/drawing/2014/main" id="{1C4B90CD-F6E0-028C-B02C-130F5BE3A6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3344513"/>
                  </p:ext>
                </p:extLst>
              </p:nvPr>
            </p:nvGraphicFramePr>
            <p:xfrm>
              <a:off x="4602201" y="1935201"/>
              <a:ext cx="2987582" cy="29875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7582" cy="2987581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605384" ay="-675701" az="-628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9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Earth">
                <a:extLst>
                  <a:ext uri="{FF2B5EF4-FFF2-40B4-BE49-F238E27FC236}">
                    <a16:creationId xmlns:a16="http://schemas.microsoft.com/office/drawing/2014/main" id="{1C4B90CD-F6E0-028C-B02C-130F5BE3A6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2201" y="1935201"/>
                <a:ext cx="2987582" cy="2987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Earth">
                <a:extLst>
                  <a:ext uri="{FF2B5EF4-FFF2-40B4-BE49-F238E27FC236}">
                    <a16:creationId xmlns:a16="http://schemas.microsoft.com/office/drawing/2014/main" id="{83348007-3DA9-9A15-372E-1380CC048C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4990227"/>
                  </p:ext>
                </p:extLst>
              </p:nvPr>
            </p:nvGraphicFramePr>
            <p:xfrm>
              <a:off x="4602209" y="1935200"/>
              <a:ext cx="2987582" cy="29875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7582" cy="2987581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605384" ay="-675701" az="-628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9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Earth">
                <a:extLst>
                  <a:ext uri="{FF2B5EF4-FFF2-40B4-BE49-F238E27FC236}">
                    <a16:creationId xmlns:a16="http://schemas.microsoft.com/office/drawing/2014/main" id="{83348007-3DA9-9A15-372E-1380CC048C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2209" y="1935200"/>
                <a:ext cx="2987582" cy="2987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Earth">
                <a:extLst>
                  <a:ext uri="{FF2B5EF4-FFF2-40B4-BE49-F238E27FC236}">
                    <a16:creationId xmlns:a16="http://schemas.microsoft.com/office/drawing/2014/main" id="{4394F5A2-97A1-23EB-1360-38EF565D9C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1424091"/>
                  </p:ext>
                </p:extLst>
              </p:nvPr>
            </p:nvGraphicFramePr>
            <p:xfrm>
              <a:off x="4602193" y="1935199"/>
              <a:ext cx="2987582" cy="29875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7582" cy="2987581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605384" ay="-675701" az="-628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9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Earth">
                <a:extLst>
                  <a:ext uri="{FF2B5EF4-FFF2-40B4-BE49-F238E27FC236}">
                    <a16:creationId xmlns:a16="http://schemas.microsoft.com/office/drawing/2014/main" id="{4394F5A2-97A1-23EB-1360-38EF565D9C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2193" y="1935199"/>
                <a:ext cx="2987582" cy="2987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Earth">
                <a:extLst>
                  <a:ext uri="{FF2B5EF4-FFF2-40B4-BE49-F238E27FC236}">
                    <a16:creationId xmlns:a16="http://schemas.microsoft.com/office/drawing/2014/main" id="{78E54D95-6DB3-2B9E-324B-A0C3D46881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8588691"/>
                  </p:ext>
                </p:extLst>
              </p:nvPr>
            </p:nvGraphicFramePr>
            <p:xfrm>
              <a:off x="4602209" y="1935197"/>
              <a:ext cx="2987582" cy="29875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7582" cy="2987581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605384" ay="-675701" az="-628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9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Earth">
                <a:extLst>
                  <a:ext uri="{FF2B5EF4-FFF2-40B4-BE49-F238E27FC236}">
                    <a16:creationId xmlns:a16="http://schemas.microsoft.com/office/drawing/2014/main" id="{78E54D95-6DB3-2B9E-324B-A0C3D46881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2209" y="1935197"/>
                <a:ext cx="2987582" cy="2987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Earth">
                <a:extLst>
                  <a:ext uri="{FF2B5EF4-FFF2-40B4-BE49-F238E27FC236}">
                    <a16:creationId xmlns:a16="http://schemas.microsoft.com/office/drawing/2014/main" id="{68A162B9-244A-403C-C326-F831681418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6706631"/>
                  </p:ext>
                </p:extLst>
              </p:nvPr>
            </p:nvGraphicFramePr>
            <p:xfrm>
              <a:off x="4602177" y="1935194"/>
              <a:ext cx="2987582" cy="29875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7582" cy="2987581"/>
                    </a:xfrm>
                    <a:prstGeom prst="rect">
                      <a:avLst/>
                    </a:prstGeom>
                    <a:effectLst>
                      <a:reflection blurRad="12700" stA="5000" endPos="25000" dir="5400000" sy="-100000" algn="bl" rotWithShape="0"/>
                    </a:effectLst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605384" ay="-675701" az="-628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9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Earth">
                <a:extLst>
                  <a:ext uri="{FF2B5EF4-FFF2-40B4-BE49-F238E27FC236}">
                    <a16:creationId xmlns:a16="http://schemas.microsoft.com/office/drawing/2014/main" id="{68A162B9-244A-403C-C326-F831681418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2177" y="1935194"/>
                <a:ext cx="2987582" cy="2987581"/>
              </a:xfrm>
              <a:prstGeom prst="rect">
                <a:avLst/>
              </a:prstGeom>
              <a:effectLst>
                <a:reflection blurRad="12700" stA="5000" endPos="25000" dir="5400000" sy="-100000" algn="bl" rotWithShape="0"/>
              </a:effectLst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7A4856F-1204-0590-BE73-E47555273761}"/>
              </a:ext>
            </a:extLst>
          </p:cNvPr>
          <p:cNvSpPr txBox="1"/>
          <p:nvPr/>
        </p:nvSpPr>
        <p:spPr>
          <a:xfrm>
            <a:off x="5015968" y="5631694"/>
            <a:ext cx="216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[3, 4, 2, 1]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60014-0A51-FE92-4238-C6BD1B62CC3C}"/>
              </a:ext>
            </a:extLst>
          </p:cNvPr>
          <p:cNvSpPr txBox="1"/>
          <p:nvPr/>
        </p:nvSpPr>
        <p:spPr>
          <a:xfrm>
            <a:off x="0" y="607593"/>
            <a:ext cx="12192000" cy="830997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4800" b="1" dirty="0" err="1">
                <a:ln w="76200">
                  <a:noFill/>
                </a:ln>
                <a:solidFill>
                  <a:schemeClr val="bg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Bogosort</a:t>
            </a:r>
            <a:r>
              <a:rPr lang="de-DE" sz="4800" b="1" dirty="0">
                <a:ln w="76200">
                  <a:noFill/>
                </a:ln>
                <a:solidFill>
                  <a:schemeClr val="bg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in nur einem Versuch?!</a:t>
            </a:r>
          </a:p>
        </p:txBody>
      </p:sp>
    </p:spTree>
    <p:extLst>
      <p:ext uri="{BB962C8B-B14F-4D97-AF65-F5344CB8AC3E}">
        <p14:creationId xmlns:p14="http://schemas.microsoft.com/office/powerpoint/2010/main" val="695074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Earth">
                <a:extLst>
                  <a:ext uri="{FF2B5EF4-FFF2-40B4-BE49-F238E27FC236}">
                    <a16:creationId xmlns:a16="http://schemas.microsoft.com/office/drawing/2014/main" id="{83348007-3DA9-9A15-372E-1380CC048C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9461157"/>
                  </p:ext>
                </p:extLst>
              </p:nvPr>
            </p:nvGraphicFramePr>
            <p:xfrm>
              <a:off x="-1778704" y="1935208"/>
              <a:ext cx="2987580" cy="29875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7580" cy="2987582"/>
                    </a:xfrm>
                    <a:prstGeom prst="rect">
                      <a:avLst/>
                    </a:prstGeom>
                    <a:effectLst>
                      <a:reflection blurRad="12700" stA="5000" endPos="25000" dir="5400000" sy="-100000" algn="bl" rotWithShape="0"/>
                    </a:effectLst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306327" ay="902324" az="100226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91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Earth">
                <a:extLst>
                  <a:ext uri="{FF2B5EF4-FFF2-40B4-BE49-F238E27FC236}">
                    <a16:creationId xmlns:a16="http://schemas.microsoft.com/office/drawing/2014/main" id="{83348007-3DA9-9A15-372E-1380CC048C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778704" y="1935208"/>
                <a:ext cx="2987580" cy="2987582"/>
              </a:xfrm>
              <a:prstGeom prst="rect">
                <a:avLst/>
              </a:prstGeom>
              <a:effectLst>
                <a:reflection blurRad="12700" stA="5000" endPos="25000" dir="5400000" sy="-100000" algn="bl" rotWithShape="0"/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Earth">
                <a:extLst>
                  <a:ext uri="{FF2B5EF4-FFF2-40B4-BE49-F238E27FC236}">
                    <a16:creationId xmlns:a16="http://schemas.microsoft.com/office/drawing/2014/main" id="{4394F5A2-97A1-23EB-1360-38EF565D9C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2701143"/>
                  </p:ext>
                </p:extLst>
              </p:nvPr>
            </p:nvGraphicFramePr>
            <p:xfrm>
              <a:off x="10983067" y="1935208"/>
              <a:ext cx="2987581" cy="29875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7581" cy="2987582"/>
                    </a:xfrm>
                    <a:prstGeom prst="rect">
                      <a:avLst/>
                    </a:prstGeom>
                    <a:effectLst>
                      <a:reflection blurRad="12700" stA="5000" endPos="25000" dir="5400000" sy="-100000" algn="bl" rotWithShape="0"/>
                    </a:effectLst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456585" ay="-595149" az="-105564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9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Earth">
                <a:extLst>
                  <a:ext uri="{FF2B5EF4-FFF2-40B4-BE49-F238E27FC236}">
                    <a16:creationId xmlns:a16="http://schemas.microsoft.com/office/drawing/2014/main" id="{4394F5A2-97A1-23EB-1360-38EF565D9C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83067" y="1935208"/>
                <a:ext cx="2987581" cy="2987582"/>
              </a:xfrm>
              <a:prstGeom prst="rect">
                <a:avLst/>
              </a:prstGeom>
              <a:effectLst>
                <a:reflection blurRad="12700" stA="5000" endPos="25000" dir="5400000" sy="-100000" algn="bl" rotWithShape="0"/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Earth">
                <a:extLst>
                  <a:ext uri="{FF2B5EF4-FFF2-40B4-BE49-F238E27FC236}">
                    <a16:creationId xmlns:a16="http://schemas.microsoft.com/office/drawing/2014/main" id="{78E54D95-6DB3-2B9E-324B-A0C3D46881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0593799"/>
                  </p:ext>
                </p:extLst>
              </p:nvPr>
            </p:nvGraphicFramePr>
            <p:xfrm>
              <a:off x="1411748" y="1935197"/>
              <a:ext cx="2987581" cy="29875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7581" cy="2987582"/>
                    </a:xfrm>
                    <a:prstGeom prst="rect">
                      <a:avLst/>
                    </a:prstGeom>
                    <a:effectLst>
                      <a:reflection blurRad="12700" stA="5000" endPos="25000" dir="5400000" sy="-100000" algn="bl" rotWithShape="0"/>
                    </a:effectLst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758483" ay="-3277579" az="-345609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09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Earth">
                <a:extLst>
                  <a:ext uri="{FF2B5EF4-FFF2-40B4-BE49-F238E27FC236}">
                    <a16:creationId xmlns:a16="http://schemas.microsoft.com/office/drawing/2014/main" id="{78E54D95-6DB3-2B9E-324B-A0C3D46881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1748" y="1935197"/>
                <a:ext cx="2987581" cy="2987582"/>
              </a:xfrm>
              <a:prstGeom prst="rect">
                <a:avLst/>
              </a:prstGeom>
              <a:effectLst>
                <a:reflection blurRad="12700" stA="5000" endPos="25000" dir="5400000" sy="-100000" algn="bl" rotWithShape="0"/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Earth">
                <a:extLst>
                  <a:ext uri="{FF2B5EF4-FFF2-40B4-BE49-F238E27FC236}">
                    <a16:creationId xmlns:a16="http://schemas.microsoft.com/office/drawing/2014/main" id="{68A162B9-244A-403C-C326-F831681418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2808001"/>
                  </p:ext>
                </p:extLst>
              </p:nvPr>
            </p:nvGraphicFramePr>
            <p:xfrm>
              <a:off x="7792638" y="1935208"/>
              <a:ext cx="2987581" cy="29875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7581" cy="2987582"/>
                    </a:xfrm>
                    <a:prstGeom prst="rect">
                      <a:avLst/>
                    </a:prstGeom>
                    <a:effectLst>
                      <a:reflection blurRad="12700" stA="5000" endPos="25000" dir="5400000" sy="-100000" algn="bl" rotWithShape="0"/>
                    </a:effectLst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138363" ay="3297686" az="629511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309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Earth">
                <a:extLst>
                  <a:ext uri="{FF2B5EF4-FFF2-40B4-BE49-F238E27FC236}">
                    <a16:creationId xmlns:a16="http://schemas.microsoft.com/office/drawing/2014/main" id="{68A162B9-244A-403C-C326-F831681418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92638" y="1935208"/>
                <a:ext cx="2987581" cy="2987582"/>
              </a:xfrm>
              <a:prstGeom prst="rect">
                <a:avLst/>
              </a:prstGeom>
              <a:effectLst>
                <a:reflection blurRad="12700" stA="5000" endPos="25000" dir="5400000" sy="-100000" algn="bl" rotWithShape="0"/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Earth">
                <a:extLst>
                  <a:ext uri="{FF2B5EF4-FFF2-40B4-BE49-F238E27FC236}">
                    <a16:creationId xmlns:a16="http://schemas.microsoft.com/office/drawing/2014/main" id="{1C4B90CD-F6E0-028C-B02C-130F5BE3A6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5178385"/>
                  </p:ext>
                </p:extLst>
              </p:nvPr>
            </p:nvGraphicFramePr>
            <p:xfrm>
              <a:off x="4602200" y="1935200"/>
              <a:ext cx="2987582" cy="29875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7582" cy="2987581"/>
                    </a:xfrm>
                    <a:prstGeom prst="rect">
                      <a:avLst/>
                    </a:prstGeom>
                    <a:effectLst>
                      <a:reflection blurRad="12700" stA="5000" endPos="25000" dir="5400000" sy="-100000" algn="bl" rotWithShape="0"/>
                    </a:effectLst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350853" ay="-457901" az="-66459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309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Earth">
                <a:extLst>
                  <a:ext uri="{FF2B5EF4-FFF2-40B4-BE49-F238E27FC236}">
                    <a16:creationId xmlns:a16="http://schemas.microsoft.com/office/drawing/2014/main" id="{1C4B90CD-F6E0-028C-B02C-130F5BE3A6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02200" y="1935200"/>
                <a:ext cx="2987582" cy="2987581"/>
              </a:xfrm>
              <a:prstGeom prst="rect">
                <a:avLst/>
              </a:prstGeom>
              <a:effectLst>
                <a:reflection blurRad="12700" stA="5000" endPos="25000" dir="5400000" sy="-100000" algn="bl" rotWithShape="0"/>
              </a:effectLst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F1798FB-1197-BFFB-115C-8D473F1DBF76}"/>
              </a:ext>
            </a:extLst>
          </p:cNvPr>
          <p:cNvSpPr txBox="1"/>
          <p:nvPr/>
        </p:nvSpPr>
        <p:spPr>
          <a:xfrm>
            <a:off x="5015968" y="5631694"/>
            <a:ext cx="216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[3, 4, 2, 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60D2D9-512E-BCF9-C11F-873F3EEBCA3B}"/>
              </a:ext>
            </a:extLst>
          </p:cNvPr>
          <p:cNvSpPr txBox="1"/>
          <p:nvPr/>
        </p:nvSpPr>
        <p:spPr>
          <a:xfrm>
            <a:off x="8206428" y="5631694"/>
            <a:ext cx="216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[1, 2, 3, 4]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48F04-9E8E-E09D-A3D3-B34D67D213B9}"/>
              </a:ext>
            </a:extLst>
          </p:cNvPr>
          <p:cNvSpPr txBox="1"/>
          <p:nvPr/>
        </p:nvSpPr>
        <p:spPr>
          <a:xfrm>
            <a:off x="1825572" y="5631694"/>
            <a:ext cx="216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[1, 2, 4, 3]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B8FAAA-DA89-11C7-468C-26922E6D0CA8}"/>
              </a:ext>
            </a:extLst>
          </p:cNvPr>
          <p:cNvSpPr/>
          <p:nvPr/>
        </p:nvSpPr>
        <p:spPr>
          <a:xfrm>
            <a:off x="-32" y="0"/>
            <a:ext cx="12192000" cy="342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2B8F19-5E0B-CDEC-3DF6-8EA4751ADD87}"/>
              </a:ext>
            </a:extLst>
          </p:cNvPr>
          <p:cNvSpPr txBox="1"/>
          <p:nvPr/>
        </p:nvSpPr>
        <p:spPr>
          <a:xfrm>
            <a:off x="0" y="607593"/>
            <a:ext cx="12192000" cy="830997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4800" b="1" dirty="0" err="1">
                <a:ln w="76200">
                  <a:noFill/>
                </a:ln>
                <a:solidFill>
                  <a:schemeClr val="bg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Bogosort</a:t>
            </a:r>
            <a:r>
              <a:rPr lang="de-DE" sz="4800" b="1" dirty="0">
                <a:ln w="76200">
                  <a:noFill/>
                </a:ln>
                <a:solidFill>
                  <a:schemeClr val="bg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in nur einem Versuch?!</a:t>
            </a:r>
          </a:p>
        </p:txBody>
      </p:sp>
    </p:spTree>
    <p:extLst>
      <p:ext uri="{BB962C8B-B14F-4D97-AF65-F5344CB8AC3E}">
        <p14:creationId xmlns:p14="http://schemas.microsoft.com/office/powerpoint/2010/main" val="63875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2F6D8E5-1221-EEBB-B915-29D4D8C9C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704000" y="-8027333"/>
            <a:ext cx="21600000" cy="216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1F3ED7-9CA0-463D-0507-740D2028EE79}"/>
              </a:ext>
            </a:extLst>
          </p:cNvPr>
          <p:cNvSpPr txBox="1"/>
          <p:nvPr/>
        </p:nvSpPr>
        <p:spPr>
          <a:xfrm>
            <a:off x="4296000" y="2019394"/>
            <a:ext cx="360000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de-DE" b="0" dirty="0" err="1">
                <a:solidFill>
                  <a:srgbClr val="C586C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import</a:t>
            </a:r>
            <a:r>
              <a:rPr lang="de-DE" b="0" dirty="0">
                <a:solidFill>
                  <a:srgbClr val="CCCCCC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de-DE" b="0" dirty="0" err="1">
                <a:solidFill>
                  <a:srgbClr val="4EC9B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threading</a:t>
            </a:r>
            <a:endParaRPr lang="de-DE" b="0" dirty="0">
              <a:solidFill>
                <a:srgbClr val="CCCCCC"/>
              </a:solidFill>
              <a:effectLst/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r>
              <a:rPr lang="de-DE" b="0" dirty="0" err="1">
                <a:solidFill>
                  <a:srgbClr val="C586C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import</a:t>
            </a:r>
            <a:r>
              <a:rPr lang="de-DE" b="0" dirty="0">
                <a:solidFill>
                  <a:srgbClr val="CCCCCC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de-DE" b="0" dirty="0" err="1">
                <a:solidFill>
                  <a:srgbClr val="4EC9B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multiprocessing</a:t>
            </a:r>
            <a:endParaRPr lang="de-DE" b="0" dirty="0">
              <a:solidFill>
                <a:srgbClr val="CCCCCC"/>
              </a:solidFill>
              <a:effectLst/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B057CC-4954-148B-45BB-09DF869D74D2}"/>
              </a:ext>
            </a:extLst>
          </p:cNvPr>
          <p:cNvSpPr/>
          <p:nvPr/>
        </p:nvSpPr>
        <p:spPr>
          <a:xfrm>
            <a:off x="3216000" y="4192276"/>
            <a:ext cx="1513261" cy="1260000"/>
          </a:xfrm>
          <a:prstGeom prst="roundRect">
            <a:avLst/>
          </a:prstGeom>
          <a:solidFill>
            <a:srgbClr val="22272E"/>
          </a:solidFill>
          <a:ln>
            <a:noFill/>
          </a:ln>
          <a:effectLst>
            <a:outerShdw blurRad="406400" dist="203200" dir="5400000" algn="t" rotWithShape="0">
              <a:prstClr val="black">
                <a:alpha val="50000"/>
              </a:prstClr>
            </a:outerShdw>
          </a:effectLst>
          <a:scene3d>
            <a:camera prst="perspectiveRight">
              <a:rot lat="21299999" lon="20699971" rev="0"/>
            </a:camera>
            <a:lightRig rig="threePt" dir="t"/>
          </a:scene3d>
          <a:sp3d>
            <a:extrusionClr>
              <a:schemeClr val="tx1"/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4EC9B0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bogosort</a:t>
            </a:r>
            <a:endParaRPr lang="de-DE" dirty="0">
              <a:solidFill>
                <a:srgbClr val="4EC9B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FB0D494-018B-BF0D-A3C9-26A821E70FBB}"/>
              </a:ext>
            </a:extLst>
          </p:cNvPr>
          <p:cNvSpPr/>
          <p:nvPr/>
        </p:nvSpPr>
        <p:spPr>
          <a:xfrm>
            <a:off x="5339369" y="4192276"/>
            <a:ext cx="1513261" cy="1260000"/>
          </a:xfrm>
          <a:prstGeom prst="roundRect">
            <a:avLst/>
          </a:prstGeom>
          <a:solidFill>
            <a:srgbClr val="22272E"/>
          </a:solidFill>
          <a:ln>
            <a:noFill/>
          </a:ln>
          <a:effectLst>
            <a:outerShdw blurRad="406400" dist="203200" dir="5400000" algn="t" rotWithShape="0">
              <a:prstClr val="black">
                <a:alpha val="50000"/>
              </a:prstClr>
            </a:outerShdw>
          </a:effectLst>
          <a:scene3d>
            <a:camera prst="perspectiveRight">
              <a:rot lat="21299999" lon="20699971" rev="0"/>
            </a:camera>
            <a:lightRig rig="threePt" dir="t"/>
          </a:scene3d>
          <a:sp3d>
            <a:extrusionClr>
              <a:schemeClr val="tx1"/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4EC9B0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bogosort</a:t>
            </a:r>
            <a:endParaRPr lang="de-DE" dirty="0">
              <a:solidFill>
                <a:srgbClr val="4EC9B0"/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C6302D1-1187-D16E-0053-2D8AE46AF1C6}"/>
              </a:ext>
            </a:extLst>
          </p:cNvPr>
          <p:cNvSpPr/>
          <p:nvPr/>
        </p:nvSpPr>
        <p:spPr>
          <a:xfrm>
            <a:off x="7462739" y="4192276"/>
            <a:ext cx="1513261" cy="1260000"/>
          </a:xfrm>
          <a:prstGeom prst="roundRect">
            <a:avLst/>
          </a:prstGeom>
          <a:solidFill>
            <a:srgbClr val="22272E"/>
          </a:solidFill>
          <a:ln>
            <a:noFill/>
          </a:ln>
          <a:effectLst>
            <a:outerShdw blurRad="406400" dist="203200" dir="5400000" algn="t" rotWithShape="0">
              <a:prstClr val="black">
                <a:alpha val="50000"/>
              </a:prstClr>
            </a:outerShdw>
          </a:effectLst>
          <a:scene3d>
            <a:camera prst="perspectiveRight">
              <a:rot lat="21299999" lon="20699971" rev="0"/>
            </a:camera>
            <a:lightRig rig="threePt" dir="t"/>
          </a:scene3d>
          <a:sp3d>
            <a:extrusionClr>
              <a:schemeClr val="tx1"/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4EC9B0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bogosort</a:t>
            </a:r>
            <a:endParaRPr lang="de-DE" dirty="0">
              <a:solidFill>
                <a:srgbClr val="4EC9B0"/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377DBF82-DD90-11E0-E6D1-A621665089CE}"/>
              </a:ext>
            </a:extLst>
          </p:cNvPr>
          <p:cNvCxnSpPr>
            <a:stCxn id="4" idx="2"/>
            <a:endCxn id="6" idx="0"/>
          </p:cNvCxnSpPr>
          <p:nvPr/>
        </p:nvCxnSpPr>
        <p:spPr>
          <a:xfrm rot="5400000">
            <a:off x="4271041" y="2367316"/>
            <a:ext cx="1526551" cy="2123369"/>
          </a:xfrm>
          <a:prstGeom prst="curvedConnector3">
            <a:avLst/>
          </a:prstGeom>
          <a:ln w="28575">
            <a:solidFill>
              <a:srgbClr val="4EC9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DD0586C7-957C-281E-F663-151B105016CA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5400000">
            <a:off x="5332725" y="3429000"/>
            <a:ext cx="1526551" cy="12700"/>
          </a:xfrm>
          <a:prstGeom prst="curvedConnector3">
            <a:avLst/>
          </a:prstGeom>
          <a:ln w="28575">
            <a:solidFill>
              <a:srgbClr val="4EC9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D0AD5DB-BAAD-DC19-D89A-6FFE7B18305F}"/>
              </a:ext>
            </a:extLst>
          </p:cNvPr>
          <p:cNvCxnSpPr>
            <a:stCxn id="4" idx="2"/>
            <a:endCxn id="8" idx="0"/>
          </p:cNvCxnSpPr>
          <p:nvPr/>
        </p:nvCxnSpPr>
        <p:spPr>
          <a:xfrm rot="16200000" flipH="1">
            <a:off x="6394410" y="2367315"/>
            <a:ext cx="1526551" cy="2123370"/>
          </a:xfrm>
          <a:prstGeom prst="curvedConnector3">
            <a:avLst/>
          </a:prstGeom>
          <a:ln w="28575">
            <a:solidFill>
              <a:srgbClr val="4EC9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773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526</Words>
  <Application>Microsoft Office PowerPoint</Application>
  <PresentationFormat>Breitbild</PresentationFormat>
  <Paragraphs>111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2" baseType="lpstr">
      <vt:lpstr>Roboto Mono</vt:lpstr>
      <vt:lpstr>Calibri Light</vt:lpstr>
      <vt:lpstr>Roboto Mono Bold</vt:lpstr>
      <vt:lpstr>JetBrains Mono Medium</vt:lpstr>
      <vt:lpstr>Roboto Mono SemiBold</vt:lpstr>
      <vt:lpstr>Calibri</vt:lpstr>
      <vt:lpstr>Arial</vt:lpstr>
      <vt:lpstr>Roboto Mono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 Staab</dc:creator>
  <cp:lastModifiedBy>lehrer</cp:lastModifiedBy>
  <cp:revision>31</cp:revision>
  <dcterms:created xsi:type="dcterms:W3CDTF">2023-10-28T15:20:14Z</dcterms:created>
  <dcterms:modified xsi:type="dcterms:W3CDTF">2023-11-16T16:09:03Z</dcterms:modified>
</cp:coreProperties>
</file>